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4" r:id="rId17"/>
    <p:sldId id="275" r:id="rId18"/>
  </p:sldIdLst>
  <p:sldSz cx="18288000" cy="10287000"/>
  <p:notesSz cx="6858000" cy="9144000"/>
  <p:embeddedFontLst>
    <p:embeddedFont>
      <p:font typeface="Inter Bold" panose="020B0604020202020204" charset="0"/>
      <p:regular r:id="rId19"/>
    </p:embeddedFont>
    <p:embeddedFont>
      <p:font typeface="League Spartan" panose="020B0604020202020204" charset="0"/>
      <p:regular r:id="rId20"/>
    </p:embeddedFont>
    <p:embeddedFont>
      <p:font typeface="Poppins" panose="00000500000000000000" pitchFamily="2" charset="0"/>
      <p:regular r:id="rId21"/>
    </p:embeddedFont>
    <p:embeddedFont>
      <p:font typeface="Poppins Bold" panose="020B0604020202020204" charset="0"/>
      <p:regular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252A7-C8FB-459E-8507-DF49B9A74573}" v="3" dt="2025-10-28T22:50:52.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111" autoAdjust="0"/>
  </p:normalViewPr>
  <p:slideViewPr>
    <p:cSldViewPr>
      <p:cViewPr varScale="1">
        <p:scale>
          <a:sx n="45" d="100"/>
          <a:sy n="45" d="100"/>
        </p:scale>
        <p:origin x="123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svg"/><Relationship Id="rId3" Type="http://schemas.openxmlformats.org/officeDocument/2006/relationships/image" Target="../media/image23.jpeg"/><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png"/><Relationship Id="rId2" Type="http://schemas.openxmlformats.org/officeDocument/2006/relationships/slideLayout" Target="../slideLayouts/slideLayout7.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tags" Target="../tags/tag12.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5.png"/><Relationship Id="rId3" Type="http://schemas.openxmlformats.org/officeDocument/2006/relationships/image" Target="../media/image23.jpeg"/><Relationship Id="rId21" Type="http://schemas.openxmlformats.org/officeDocument/2006/relationships/image" Target="../media/image68.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slideLayout" Target="../slideLayouts/slideLayout7.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tags" Target="../tags/tag13.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3.jpeg"/><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14.pn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buffalo.edu/catt/teach/develop/design/teaching-methods.html" TargetMode="Externa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hyperlink" Target="mailto:ahgreeenwoodportfolio@gmail.com" TargetMode="External"/><Relationship Id="rId5" Type="http://schemas.openxmlformats.org/officeDocument/2006/relationships/hyperlink" Target="https://ahgreenwoodportfolio.com/" TargetMode="External"/><Relationship Id="rId4" Type="http://schemas.openxmlformats.org/officeDocument/2006/relationships/image" Target="../media/image7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dirty="0"/>
          </a:p>
        </p:txBody>
      </p:sp>
      <p:grpSp>
        <p:nvGrpSpPr>
          <p:cNvPr id="3" name="Group 3"/>
          <p:cNvGrpSpPr/>
          <p:nvPr/>
        </p:nvGrpSpPr>
        <p:grpSpPr>
          <a:xfrm rot="-1801313">
            <a:off x="7944412" y="2305957"/>
            <a:ext cx="1603602" cy="9552208"/>
            <a:chOff x="0" y="0"/>
            <a:chExt cx="422348" cy="2515808"/>
          </a:xfrm>
        </p:grpSpPr>
        <p:sp>
          <p:nvSpPr>
            <p:cNvPr id="4" name="Freeform 4"/>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47839D"/>
            </a:solidFill>
          </p:spPr>
          <p:txBody>
            <a:bodyPr/>
            <a:lstStyle/>
            <a:p>
              <a:endParaRPr lang="en-US"/>
            </a:p>
          </p:txBody>
        </p:sp>
        <p:sp>
          <p:nvSpPr>
            <p:cNvPr id="5" name="TextBox 5"/>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801313">
            <a:off x="16945529" y="-2609268"/>
            <a:ext cx="1603602" cy="5817991"/>
            <a:chOff x="0" y="0"/>
            <a:chExt cx="422348" cy="1532310"/>
          </a:xfrm>
        </p:grpSpPr>
        <p:sp>
          <p:nvSpPr>
            <p:cNvPr id="7" name="Freeform 7"/>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47839D"/>
            </a:solidFill>
          </p:spPr>
          <p:txBody>
            <a:bodyPr/>
            <a:lstStyle/>
            <a:p>
              <a:endParaRPr lang="en-US"/>
            </a:p>
          </p:txBody>
        </p:sp>
        <p:sp>
          <p:nvSpPr>
            <p:cNvPr id="8" name="TextBox 8"/>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323218">
            <a:off x="-260294" y="-2499941"/>
            <a:ext cx="9329309" cy="13900928"/>
            <a:chOff x="0" y="0"/>
            <a:chExt cx="640025" cy="953655"/>
          </a:xfrm>
        </p:grpSpPr>
        <p:sp>
          <p:nvSpPr>
            <p:cNvPr id="10" name="Freeform 10"/>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E76F51"/>
            </a:solidFill>
          </p:spPr>
          <p:txBody>
            <a:bodyPr/>
            <a:lstStyle/>
            <a:p>
              <a:endParaRPr lang="en-US"/>
            </a:p>
          </p:txBody>
        </p:sp>
        <p:sp>
          <p:nvSpPr>
            <p:cNvPr id="11" name="TextBox 11"/>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4">
              <a:alphaModFix amt="52000"/>
            </a:blip>
            <a:stretch>
              <a:fillRect/>
            </a:stretch>
          </a:blipFill>
        </p:spPr>
        <p:txBody>
          <a:bodyPr/>
          <a:lstStyle/>
          <a:p>
            <a:endParaRPr lang="en-US"/>
          </a:p>
        </p:txBody>
      </p:sp>
      <p:grpSp>
        <p:nvGrpSpPr>
          <p:cNvPr id="13" name="Group 13"/>
          <p:cNvGrpSpPr/>
          <p:nvPr/>
        </p:nvGrpSpPr>
        <p:grpSpPr>
          <a:xfrm>
            <a:off x="0" y="-110826"/>
            <a:ext cx="10341615" cy="10508652"/>
            <a:chOff x="0" y="0"/>
            <a:chExt cx="5765800" cy="5858929"/>
          </a:xfrm>
        </p:grpSpPr>
        <p:sp>
          <p:nvSpPr>
            <p:cNvPr id="14" name="Freeform 14"/>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5"/>
              <a:stretch>
                <a:fillRect r="-52517"/>
              </a:stretch>
            </a:blipFill>
          </p:spPr>
          <p:txBody>
            <a:bodyPr/>
            <a:lstStyle/>
            <a:p>
              <a:endParaRPr lang="en-US"/>
            </a:p>
          </p:txBody>
        </p:sp>
      </p:grpSp>
      <p:grpSp>
        <p:nvGrpSpPr>
          <p:cNvPr id="15" name="Group 15"/>
          <p:cNvGrpSpPr/>
          <p:nvPr/>
        </p:nvGrpSpPr>
        <p:grpSpPr>
          <a:xfrm rot="-1801313">
            <a:off x="-1212776" y="4436810"/>
            <a:ext cx="2060748" cy="7889373"/>
            <a:chOff x="0" y="0"/>
            <a:chExt cx="542748" cy="2077860"/>
          </a:xfrm>
        </p:grpSpPr>
        <p:sp>
          <p:nvSpPr>
            <p:cNvPr id="16" name="Freeform 16"/>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E76F51"/>
            </a:solidFill>
          </p:spPr>
          <p:txBody>
            <a:bodyPr/>
            <a:lstStyle/>
            <a:p>
              <a:endParaRPr lang="en-US"/>
            </a:p>
          </p:txBody>
        </p:sp>
        <p:sp>
          <p:nvSpPr>
            <p:cNvPr id="17" name="TextBox 17"/>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4">
              <a:alphaModFix amt="65000"/>
            </a:blip>
            <a:stretch>
              <a:fillRect/>
            </a:stretch>
          </a:blipFill>
        </p:spPr>
        <p:txBody>
          <a:bodyPr/>
          <a:lstStyle/>
          <a:p>
            <a:endParaRPr lang="en-US"/>
          </a:p>
        </p:txBody>
      </p:sp>
      <p:grpSp>
        <p:nvGrpSpPr>
          <p:cNvPr id="19" name="Group 19"/>
          <p:cNvGrpSpPr/>
          <p:nvPr/>
        </p:nvGrpSpPr>
        <p:grpSpPr>
          <a:xfrm rot="2252587">
            <a:off x="-1105257" y="-2239445"/>
            <a:ext cx="3086100" cy="7845843"/>
            <a:chOff x="0" y="0"/>
            <a:chExt cx="812800" cy="2066395"/>
          </a:xfrm>
        </p:grpSpPr>
        <p:sp>
          <p:nvSpPr>
            <p:cNvPr id="20" name="Freeform 20"/>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47839D"/>
            </a:solidFill>
          </p:spPr>
          <p:txBody>
            <a:bodyPr/>
            <a:lstStyle/>
            <a:p>
              <a:endParaRPr lang="en-US"/>
            </a:p>
          </p:txBody>
        </p:sp>
        <p:sp>
          <p:nvSpPr>
            <p:cNvPr id="21" name="TextBox 21"/>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6213906" y="1582966"/>
            <a:ext cx="1257744" cy="1076468"/>
          </a:xfrm>
          <a:custGeom>
            <a:avLst/>
            <a:gdLst/>
            <a:ahLst/>
            <a:cxnLst/>
            <a:rect l="l" t="t" r="r" b="b"/>
            <a:pathLst>
              <a:path w="1257744" h="1076468">
                <a:moveTo>
                  <a:pt x="0" y="0"/>
                </a:moveTo>
                <a:lnTo>
                  <a:pt x="1257744" y="0"/>
                </a:lnTo>
                <a:lnTo>
                  <a:pt x="1257744" y="1076467"/>
                </a:lnTo>
                <a:lnTo>
                  <a:pt x="0" y="10764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p:nvPr/>
        </p:nvSpPr>
        <p:spPr>
          <a:xfrm>
            <a:off x="11997242" y="3471163"/>
            <a:ext cx="5262058" cy="1266825"/>
          </a:xfrm>
          <a:prstGeom prst="rect">
            <a:avLst/>
          </a:prstGeom>
        </p:spPr>
        <p:txBody>
          <a:bodyPr lIns="0" tIns="0" rIns="0" bIns="0" rtlCol="0" anchor="t">
            <a:spAutoFit/>
          </a:bodyPr>
          <a:lstStyle/>
          <a:p>
            <a:pPr algn="r">
              <a:lnSpc>
                <a:spcPts val="10499"/>
              </a:lnSpc>
            </a:pPr>
            <a:r>
              <a:rPr lang="en-US" sz="7499" b="1">
                <a:solidFill>
                  <a:srgbClr val="000000"/>
                </a:solidFill>
                <a:latin typeface="League Spartan"/>
                <a:ea typeface="League Spartan"/>
                <a:cs typeface="League Spartan"/>
                <a:sym typeface="League Spartan"/>
              </a:rPr>
              <a:t>LEARNING </a:t>
            </a:r>
          </a:p>
        </p:txBody>
      </p:sp>
      <p:sp>
        <p:nvSpPr>
          <p:cNvPr id="24" name="TextBox 24"/>
          <p:cNvSpPr txBox="1"/>
          <p:nvPr/>
        </p:nvSpPr>
        <p:spPr>
          <a:xfrm>
            <a:off x="10466115" y="4632599"/>
            <a:ext cx="6793185" cy="1266825"/>
          </a:xfrm>
          <a:prstGeom prst="rect">
            <a:avLst/>
          </a:prstGeom>
        </p:spPr>
        <p:txBody>
          <a:bodyPr lIns="0" tIns="0" rIns="0" bIns="0" rtlCol="0" anchor="t">
            <a:spAutoFit/>
          </a:bodyPr>
          <a:lstStyle/>
          <a:p>
            <a:pPr algn="r">
              <a:lnSpc>
                <a:spcPts val="10499"/>
              </a:lnSpc>
            </a:pPr>
            <a:r>
              <a:rPr lang="en-US" sz="7499" b="1">
                <a:solidFill>
                  <a:srgbClr val="003D60"/>
                </a:solidFill>
                <a:latin typeface="League Spartan"/>
                <a:ea typeface="League Spartan"/>
                <a:cs typeface="League Spartan"/>
                <a:sym typeface="League Spartan"/>
              </a:rPr>
              <a:t>THEORIES</a:t>
            </a:r>
          </a:p>
        </p:txBody>
      </p:sp>
      <p:sp>
        <p:nvSpPr>
          <p:cNvPr id="25" name="TextBox 25"/>
          <p:cNvSpPr txBox="1"/>
          <p:nvPr/>
        </p:nvSpPr>
        <p:spPr>
          <a:xfrm>
            <a:off x="9877030" y="5815301"/>
            <a:ext cx="7382270" cy="1266825"/>
          </a:xfrm>
          <a:prstGeom prst="rect">
            <a:avLst/>
          </a:prstGeom>
        </p:spPr>
        <p:txBody>
          <a:bodyPr lIns="0" tIns="0" rIns="0" bIns="0" rtlCol="0" anchor="t">
            <a:spAutoFit/>
          </a:bodyPr>
          <a:lstStyle/>
          <a:p>
            <a:pPr algn="r">
              <a:lnSpc>
                <a:spcPts val="10499"/>
              </a:lnSpc>
            </a:pPr>
            <a:r>
              <a:rPr lang="en-US" sz="7499" b="1">
                <a:solidFill>
                  <a:srgbClr val="000000"/>
                </a:solidFill>
                <a:latin typeface="League Spartan"/>
                <a:ea typeface="League Spartan"/>
                <a:cs typeface="League Spartan"/>
                <a:sym typeface="League Spartan"/>
              </a:rPr>
              <a:t>HIGHER ED</a:t>
            </a:r>
          </a:p>
        </p:txBody>
      </p:sp>
      <p:sp>
        <p:nvSpPr>
          <p:cNvPr id="26" name="TextBox 26"/>
          <p:cNvSpPr txBox="1"/>
          <p:nvPr/>
        </p:nvSpPr>
        <p:spPr>
          <a:xfrm>
            <a:off x="12458721" y="8639833"/>
            <a:ext cx="4740085" cy="583750"/>
          </a:xfrm>
          <a:prstGeom prst="rect">
            <a:avLst/>
          </a:prstGeom>
        </p:spPr>
        <p:txBody>
          <a:bodyPr lIns="0" tIns="0" rIns="0" bIns="0" rtlCol="0" anchor="t">
            <a:spAutoFit/>
          </a:bodyPr>
          <a:lstStyle/>
          <a:p>
            <a:pPr algn="r">
              <a:lnSpc>
                <a:spcPts val="4760"/>
              </a:lnSpc>
            </a:pPr>
            <a:r>
              <a:rPr lang="en-US" sz="3400" b="1" dirty="0">
                <a:solidFill>
                  <a:srgbClr val="000000"/>
                </a:solidFill>
                <a:latin typeface="Poppins Bold"/>
                <a:ea typeface="Poppins Bold"/>
                <a:cs typeface="Poppins Bold"/>
                <a:sym typeface="Poppins Bold"/>
              </a:rPr>
              <a:t>2024</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2232852" y="3727374"/>
            <a:ext cx="4340896" cy="5626917"/>
            <a:chOff x="0" y="0"/>
            <a:chExt cx="996273" cy="1291426"/>
          </a:xfrm>
        </p:grpSpPr>
        <p:sp>
          <p:nvSpPr>
            <p:cNvPr id="4" name="Freeform 4"/>
            <p:cNvSpPr/>
            <p:nvPr/>
          </p:nvSpPr>
          <p:spPr>
            <a:xfrm>
              <a:off x="0" y="0"/>
              <a:ext cx="996273" cy="1291426"/>
            </a:xfrm>
            <a:custGeom>
              <a:avLst/>
              <a:gdLst/>
              <a:ahLst/>
              <a:cxnLst/>
              <a:rect l="l" t="t" r="r" b="b"/>
              <a:pathLst>
                <a:path w="996273" h="1291426">
                  <a:moveTo>
                    <a:pt x="96308" y="0"/>
                  </a:moveTo>
                  <a:lnTo>
                    <a:pt x="899965" y="0"/>
                  </a:lnTo>
                  <a:cubicBezTo>
                    <a:pt x="925508" y="0"/>
                    <a:pt x="950004" y="10147"/>
                    <a:pt x="968065" y="28208"/>
                  </a:cubicBezTo>
                  <a:cubicBezTo>
                    <a:pt x="986127" y="46269"/>
                    <a:pt x="996273" y="70766"/>
                    <a:pt x="996273" y="96308"/>
                  </a:cubicBezTo>
                  <a:lnTo>
                    <a:pt x="996273" y="1195118"/>
                  </a:lnTo>
                  <a:cubicBezTo>
                    <a:pt x="996273" y="1248308"/>
                    <a:pt x="953155" y="1291426"/>
                    <a:pt x="899965" y="1291426"/>
                  </a:cubicBezTo>
                  <a:lnTo>
                    <a:pt x="96308" y="1291426"/>
                  </a:lnTo>
                  <a:cubicBezTo>
                    <a:pt x="70766" y="1291426"/>
                    <a:pt x="46269" y="1281280"/>
                    <a:pt x="28208" y="1263218"/>
                  </a:cubicBezTo>
                  <a:cubicBezTo>
                    <a:pt x="10147" y="1245157"/>
                    <a:pt x="0" y="1220661"/>
                    <a:pt x="0" y="1195118"/>
                  </a:cubicBezTo>
                  <a:lnTo>
                    <a:pt x="0" y="96308"/>
                  </a:lnTo>
                  <a:cubicBezTo>
                    <a:pt x="0" y="70766"/>
                    <a:pt x="10147" y="46269"/>
                    <a:pt x="28208" y="28208"/>
                  </a:cubicBezTo>
                  <a:cubicBezTo>
                    <a:pt x="46269" y="10147"/>
                    <a:pt x="70766" y="0"/>
                    <a:pt x="96308" y="0"/>
                  </a:cubicBezTo>
                  <a:close/>
                </a:path>
              </a:pathLst>
            </a:custGeom>
            <a:solidFill>
              <a:srgbClr val="47839D"/>
            </a:solidFill>
          </p:spPr>
          <p:txBody>
            <a:bodyPr/>
            <a:lstStyle/>
            <a:p>
              <a:endParaRPr lang="en-US"/>
            </a:p>
          </p:txBody>
        </p:sp>
        <p:sp>
          <p:nvSpPr>
            <p:cNvPr id="5" name="TextBox 5"/>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973552" y="3727374"/>
            <a:ext cx="4340896" cy="5626917"/>
            <a:chOff x="0" y="0"/>
            <a:chExt cx="996273" cy="1291426"/>
          </a:xfrm>
        </p:grpSpPr>
        <p:sp>
          <p:nvSpPr>
            <p:cNvPr id="7" name="Freeform 7"/>
            <p:cNvSpPr/>
            <p:nvPr/>
          </p:nvSpPr>
          <p:spPr>
            <a:xfrm>
              <a:off x="0" y="0"/>
              <a:ext cx="996273" cy="1291426"/>
            </a:xfrm>
            <a:custGeom>
              <a:avLst/>
              <a:gdLst/>
              <a:ahLst/>
              <a:cxnLst/>
              <a:rect l="l" t="t" r="r" b="b"/>
              <a:pathLst>
                <a:path w="996273" h="1291426">
                  <a:moveTo>
                    <a:pt x="96308" y="0"/>
                  </a:moveTo>
                  <a:lnTo>
                    <a:pt x="899965" y="0"/>
                  </a:lnTo>
                  <a:cubicBezTo>
                    <a:pt x="925508" y="0"/>
                    <a:pt x="950004" y="10147"/>
                    <a:pt x="968065" y="28208"/>
                  </a:cubicBezTo>
                  <a:cubicBezTo>
                    <a:pt x="986127" y="46269"/>
                    <a:pt x="996273" y="70766"/>
                    <a:pt x="996273" y="96308"/>
                  </a:cubicBezTo>
                  <a:lnTo>
                    <a:pt x="996273" y="1195118"/>
                  </a:lnTo>
                  <a:cubicBezTo>
                    <a:pt x="996273" y="1248308"/>
                    <a:pt x="953155" y="1291426"/>
                    <a:pt x="899965" y="1291426"/>
                  </a:cubicBezTo>
                  <a:lnTo>
                    <a:pt x="96308" y="1291426"/>
                  </a:lnTo>
                  <a:cubicBezTo>
                    <a:pt x="70766" y="1291426"/>
                    <a:pt x="46269" y="1281280"/>
                    <a:pt x="28208" y="1263218"/>
                  </a:cubicBezTo>
                  <a:cubicBezTo>
                    <a:pt x="10147" y="1245157"/>
                    <a:pt x="0" y="1220661"/>
                    <a:pt x="0" y="1195118"/>
                  </a:cubicBezTo>
                  <a:lnTo>
                    <a:pt x="0" y="96308"/>
                  </a:lnTo>
                  <a:cubicBezTo>
                    <a:pt x="0" y="70766"/>
                    <a:pt x="10147" y="46269"/>
                    <a:pt x="28208" y="28208"/>
                  </a:cubicBezTo>
                  <a:cubicBezTo>
                    <a:pt x="46269" y="10147"/>
                    <a:pt x="70766" y="0"/>
                    <a:pt x="96308" y="0"/>
                  </a:cubicBezTo>
                  <a:close/>
                </a:path>
              </a:pathLst>
            </a:custGeom>
            <a:solidFill>
              <a:srgbClr val="47839D"/>
            </a:solidFill>
          </p:spPr>
          <p:txBody>
            <a:bodyPr/>
            <a:lstStyle/>
            <a:p>
              <a:endParaRPr lang="en-US"/>
            </a:p>
          </p:txBody>
        </p:sp>
        <p:sp>
          <p:nvSpPr>
            <p:cNvPr id="8" name="TextBox 8"/>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714251" y="3727374"/>
            <a:ext cx="4340896" cy="5626917"/>
            <a:chOff x="0" y="0"/>
            <a:chExt cx="996273" cy="1291426"/>
          </a:xfrm>
        </p:grpSpPr>
        <p:sp>
          <p:nvSpPr>
            <p:cNvPr id="10" name="Freeform 10"/>
            <p:cNvSpPr/>
            <p:nvPr/>
          </p:nvSpPr>
          <p:spPr>
            <a:xfrm>
              <a:off x="0" y="0"/>
              <a:ext cx="996273" cy="1291426"/>
            </a:xfrm>
            <a:custGeom>
              <a:avLst/>
              <a:gdLst/>
              <a:ahLst/>
              <a:cxnLst/>
              <a:rect l="l" t="t" r="r" b="b"/>
              <a:pathLst>
                <a:path w="996273" h="1291426">
                  <a:moveTo>
                    <a:pt x="96308" y="0"/>
                  </a:moveTo>
                  <a:lnTo>
                    <a:pt x="899965" y="0"/>
                  </a:lnTo>
                  <a:cubicBezTo>
                    <a:pt x="925508" y="0"/>
                    <a:pt x="950004" y="10147"/>
                    <a:pt x="968065" y="28208"/>
                  </a:cubicBezTo>
                  <a:cubicBezTo>
                    <a:pt x="986127" y="46269"/>
                    <a:pt x="996273" y="70766"/>
                    <a:pt x="996273" y="96308"/>
                  </a:cubicBezTo>
                  <a:lnTo>
                    <a:pt x="996273" y="1195118"/>
                  </a:lnTo>
                  <a:cubicBezTo>
                    <a:pt x="996273" y="1248308"/>
                    <a:pt x="953155" y="1291426"/>
                    <a:pt x="899965" y="1291426"/>
                  </a:cubicBezTo>
                  <a:lnTo>
                    <a:pt x="96308" y="1291426"/>
                  </a:lnTo>
                  <a:cubicBezTo>
                    <a:pt x="70766" y="1291426"/>
                    <a:pt x="46269" y="1281280"/>
                    <a:pt x="28208" y="1263218"/>
                  </a:cubicBezTo>
                  <a:cubicBezTo>
                    <a:pt x="10147" y="1245157"/>
                    <a:pt x="0" y="1220661"/>
                    <a:pt x="0" y="1195118"/>
                  </a:cubicBezTo>
                  <a:lnTo>
                    <a:pt x="0" y="96308"/>
                  </a:lnTo>
                  <a:cubicBezTo>
                    <a:pt x="0" y="70766"/>
                    <a:pt x="10147" y="46269"/>
                    <a:pt x="28208" y="28208"/>
                  </a:cubicBezTo>
                  <a:cubicBezTo>
                    <a:pt x="46269" y="10147"/>
                    <a:pt x="70766" y="0"/>
                    <a:pt x="96308" y="0"/>
                  </a:cubicBezTo>
                  <a:close/>
                </a:path>
              </a:pathLst>
            </a:custGeom>
            <a:solidFill>
              <a:srgbClr val="47839D"/>
            </a:solidFill>
          </p:spPr>
          <p:txBody>
            <a:bodyPr/>
            <a:lstStyle/>
            <a:p>
              <a:endParaRPr lang="en-US"/>
            </a:p>
          </p:txBody>
        </p:sp>
        <p:sp>
          <p:nvSpPr>
            <p:cNvPr id="11" name="TextBox 11"/>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720098" y="3044172"/>
            <a:ext cx="1366405" cy="136640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460797" y="3044172"/>
            <a:ext cx="1366405" cy="13664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201497" y="3044172"/>
            <a:ext cx="1366405" cy="136640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F51"/>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4444228" y="269614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4"/>
            <a:stretch>
              <a:fillRect/>
            </a:stretch>
          </a:blipFill>
        </p:spPr>
        <p:txBody>
          <a:bodyPr/>
          <a:lstStyle/>
          <a:p>
            <a:endParaRPr lang="en-US"/>
          </a:p>
        </p:txBody>
      </p:sp>
      <p:grpSp>
        <p:nvGrpSpPr>
          <p:cNvPr id="22" name="Group 22"/>
          <p:cNvGrpSpPr/>
          <p:nvPr/>
        </p:nvGrpSpPr>
        <p:grpSpPr>
          <a:xfrm>
            <a:off x="3866281" y="981646"/>
            <a:ext cx="10555438" cy="1966535"/>
            <a:chOff x="0" y="0"/>
            <a:chExt cx="2780033" cy="517935"/>
          </a:xfrm>
        </p:grpSpPr>
        <p:sp>
          <p:nvSpPr>
            <p:cNvPr id="23" name="Freeform 23"/>
            <p:cNvSpPr/>
            <p:nvPr/>
          </p:nvSpPr>
          <p:spPr>
            <a:xfrm>
              <a:off x="0" y="0"/>
              <a:ext cx="2780033" cy="517935"/>
            </a:xfrm>
            <a:custGeom>
              <a:avLst/>
              <a:gdLst/>
              <a:ahLst/>
              <a:cxnLst/>
              <a:rect l="l" t="t" r="r" b="b"/>
              <a:pathLst>
                <a:path w="2780033" h="517935">
                  <a:moveTo>
                    <a:pt x="67478" y="0"/>
                  </a:moveTo>
                  <a:lnTo>
                    <a:pt x="2712556" y="0"/>
                  </a:lnTo>
                  <a:cubicBezTo>
                    <a:pt x="2730452" y="0"/>
                    <a:pt x="2747615" y="7109"/>
                    <a:pt x="2760270" y="19764"/>
                  </a:cubicBezTo>
                  <a:cubicBezTo>
                    <a:pt x="2772924" y="32418"/>
                    <a:pt x="2780033" y="49581"/>
                    <a:pt x="2780033" y="67478"/>
                  </a:cubicBezTo>
                  <a:lnTo>
                    <a:pt x="2780033" y="450457"/>
                  </a:lnTo>
                  <a:cubicBezTo>
                    <a:pt x="2780033" y="487724"/>
                    <a:pt x="2749822" y="517935"/>
                    <a:pt x="2712556" y="517935"/>
                  </a:cubicBezTo>
                  <a:lnTo>
                    <a:pt x="67478" y="517935"/>
                  </a:lnTo>
                  <a:cubicBezTo>
                    <a:pt x="49581" y="517935"/>
                    <a:pt x="32418" y="510826"/>
                    <a:pt x="19764" y="498171"/>
                  </a:cubicBezTo>
                  <a:cubicBezTo>
                    <a:pt x="7109" y="485517"/>
                    <a:pt x="0" y="468354"/>
                    <a:pt x="0" y="450457"/>
                  </a:cubicBezTo>
                  <a:lnTo>
                    <a:pt x="0" y="67478"/>
                  </a:lnTo>
                  <a:cubicBezTo>
                    <a:pt x="0" y="30211"/>
                    <a:pt x="30211" y="0"/>
                    <a:pt x="67478" y="0"/>
                  </a:cubicBezTo>
                  <a:close/>
                </a:path>
              </a:pathLst>
            </a:custGeom>
            <a:solidFill>
              <a:srgbClr val="47839D"/>
            </a:solidFill>
          </p:spPr>
          <p:txBody>
            <a:bodyPr/>
            <a:lstStyle/>
            <a:p>
              <a:endParaRPr lang="en-US"/>
            </a:p>
          </p:txBody>
        </p:sp>
        <p:sp>
          <p:nvSpPr>
            <p:cNvPr id="24" name="TextBox 24"/>
            <p:cNvSpPr txBox="1"/>
            <p:nvPr/>
          </p:nvSpPr>
          <p:spPr>
            <a:xfrm>
              <a:off x="0" y="-57150"/>
              <a:ext cx="2780033" cy="57508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5442888" y="1315021"/>
            <a:ext cx="7402224" cy="13811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APPLICATION IN </a:t>
            </a:r>
          </a:p>
          <a:p>
            <a:pPr algn="ctr">
              <a:lnSpc>
                <a:spcPts val="5400"/>
              </a:lnSpc>
            </a:pPr>
            <a:r>
              <a:rPr lang="en-US" sz="4500" b="1">
                <a:solidFill>
                  <a:srgbClr val="000000"/>
                </a:solidFill>
                <a:latin typeface="League Spartan"/>
                <a:ea typeface="League Spartan"/>
                <a:cs typeface="League Spartan"/>
                <a:sym typeface="League Spartan"/>
              </a:rPr>
              <a:t>HIGHER ED</a:t>
            </a:r>
          </a:p>
        </p:txBody>
      </p:sp>
      <p:sp>
        <p:nvSpPr>
          <p:cNvPr id="26" name="TextBox 26"/>
          <p:cNvSpPr txBox="1"/>
          <p:nvPr/>
        </p:nvSpPr>
        <p:spPr>
          <a:xfrm>
            <a:off x="2716789" y="4851731"/>
            <a:ext cx="3373022" cy="1102136"/>
          </a:xfrm>
          <a:prstGeom prst="rect">
            <a:avLst/>
          </a:prstGeom>
        </p:spPr>
        <p:txBody>
          <a:bodyPr lIns="0" tIns="0" rIns="0" bIns="0" rtlCol="0" anchor="t">
            <a:spAutoFit/>
          </a:bodyPr>
          <a:lstStyle/>
          <a:p>
            <a:pPr algn="ctr">
              <a:lnSpc>
                <a:spcPts val="4203"/>
              </a:lnSpc>
            </a:pPr>
            <a:r>
              <a:rPr lang="en-US" sz="3786" b="1">
                <a:solidFill>
                  <a:srgbClr val="000000"/>
                </a:solidFill>
                <a:latin typeface="Poppins Bold"/>
                <a:ea typeface="Poppins Bold"/>
                <a:cs typeface="Poppins Bold"/>
                <a:sym typeface="Poppins Bold"/>
              </a:rPr>
              <a:t>PROBLEM-BASED</a:t>
            </a:r>
          </a:p>
        </p:txBody>
      </p:sp>
      <p:sp>
        <p:nvSpPr>
          <p:cNvPr id="27" name="TextBox 27"/>
          <p:cNvSpPr txBox="1"/>
          <p:nvPr/>
        </p:nvSpPr>
        <p:spPr>
          <a:xfrm>
            <a:off x="4022303" y="2922095"/>
            <a:ext cx="761996" cy="1391483"/>
          </a:xfrm>
          <a:prstGeom prst="rect">
            <a:avLst/>
          </a:prstGeom>
        </p:spPr>
        <p:txBody>
          <a:bodyPr lIns="0" tIns="0" rIns="0" bIns="0" rtlCol="0" anchor="t">
            <a:spAutoFit/>
          </a:bodyPr>
          <a:lstStyle/>
          <a:p>
            <a:pPr algn="ctr">
              <a:lnSpc>
                <a:spcPts val="10807"/>
              </a:lnSpc>
              <a:spcBef>
                <a:spcPct val="0"/>
              </a:spcBef>
            </a:pPr>
            <a:r>
              <a:rPr lang="en-US" sz="7719" b="1">
                <a:solidFill>
                  <a:srgbClr val="FFFFFF"/>
                </a:solidFill>
                <a:latin typeface="Poppins Bold"/>
                <a:ea typeface="Poppins Bold"/>
                <a:cs typeface="Poppins Bold"/>
                <a:sym typeface="Poppins Bold"/>
              </a:rPr>
              <a:t>1</a:t>
            </a:r>
          </a:p>
        </p:txBody>
      </p:sp>
      <p:sp>
        <p:nvSpPr>
          <p:cNvPr id="28" name="TextBox 28"/>
          <p:cNvSpPr txBox="1"/>
          <p:nvPr/>
        </p:nvSpPr>
        <p:spPr>
          <a:xfrm>
            <a:off x="8763002" y="2922095"/>
            <a:ext cx="761996" cy="1391483"/>
          </a:xfrm>
          <a:prstGeom prst="rect">
            <a:avLst/>
          </a:prstGeom>
        </p:spPr>
        <p:txBody>
          <a:bodyPr lIns="0" tIns="0" rIns="0" bIns="0" rtlCol="0" anchor="t">
            <a:spAutoFit/>
          </a:bodyPr>
          <a:lstStyle/>
          <a:p>
            <a:pPr algn="ctr">
              <a:lnSpc>
                <a:spcPts val="10807"/>
              </a:lnSpc>
              <a:spcBef>
                <a:spcPct val="0"/>
              </a:spcBef>
            </a:pPr>
            <a:r>
              <a:rPr lang="en-US" sz="7719" b="1">
                <a:solidFill>
                  <a:srgbClr val="FFFFFF"/>
                </a:solidFill>
                <a:latin typeface="Poppins Bold"/>
                <a:ea typeface="Poppins Bold"/>
                <a:cs typeface="Poppins Bold"/>
                <a:sym typeface="Poppins Bold"/>
              </a:rPr>
              <a:t>2</a:t>
            </a:r>
          </a:p>
        </p:txBody>
      </p:sp>
      <p:sp>
        <p:nvSpPr>
          <p:cNvPr id="29" name="TextBox 29"/>
          <p:cNvSpPr txBox="1"/>
          <p:nvPr/>
        </p:nvSpPr>
        <p:spPr>
          <a:xfrm>
            <a:off x="13503702" y="2922095"/>
            <a:ext cx="761996" cy="1391483"/>
          </a:xfrm>
          <a:prstGeom prst="rect">
            <a:avLst/>
          </a:prstGeom>
        </p:spPr>
        <p:txBody>
          <a:bodyPr lIns="0" tIns="0" rIns="0" bIns="0" rtlCol="0" anchor="t">
            <a:spAutoFit/>
          </a:bodyPr>
          <a:lstStyle/>
          <a:p>
            <a:pPr algn="ctr">
              <a:lnSpc>
                <a:spcPts val="10807"/>
              </a:lnSpc>
              <a:spcBef>
                <a:spcPct val="0"/>
              </a:spcBef>
            </a:pPr>
            <a:r>
              <a:rPr lang="en-US" sz="7719" b="1">
                <a:solidFill>
                  <a:srgbClr val="FFFFFF"/>
                </a:solidFill>
                <a:latin typeface="Poppins Bold"/>
                <a:ea typeface="Poppins Bold"/>
                <a:cs typeface="Poppins Bold"/>
                <a:sym typeface="Poppins Bold"/>
              </a:rPr>
              <a:t>3</a:t>
            </a:r>
          </a:p>
        </p:txBody>
      </p:sp>
      <p:sp>
        <p:nvSpPr>
          <p:cNvPr id="30" name="TextBox 30"/>
          <p:cNvSpPr txBox="1"/>
          <p:nvPr/>
        </p:nvSpPr>
        <p:spPr>
          <a:xfrm>
            <a:off x="7457489" y="4851731"/>
            <a:ext cx="3373022" cy="1102136"/>
          </a:xfrm>
          <a:prstGeom prst="rect">
            <a:avLst/>
          </a:prstGeom>
        </p:spPr>
        <p:txBody>
          <a:bodyPr lIns="0" tIns="0" rIns="0" bIns="0" rtlCol="0" anchor="t">
            <a:spAutoFit/>
          </a:bodyPr>
          <a:lstStyle/>
          <a:p>
            <a:pPr algn="ctr">
              <a:lnSpc>
                <a:spcPts val="4203"/>
              </a:lnSpc>
            </a:pPr>
            <a:r>
              <a:rPr lang="en-US" sz="3786" b="1">
                <a:solidFill>
                  <a:srgbClr val="000000"/>
                </a:solidFill>
                <a:latin typeface="Poppins Bold"/>
                <a:ea typeface="Poppins Bold"/>
                <a:cs typeface="Poppins Bold"/>
                <a:sym typeface="Poppins Bold"/>
              </a:rPr>
              <a:t>REFLECTIVE JOURNALING</a:t>
            </a:r>
          </a:p>
        </p:txBody>
      </p:sp>
      <p:sp>
        <p:nvSpPr>
          <p:cNvPr id="31" name="TextBox 31"/>
          <p:cNvSpPr txBox="1"/>
          <p:nvPr/>
        </p:nvSpPr>
        <p:spPr>
          <a:xfrm>
            <a:off x="12198189" y="4851731"/>
            <a:ext cx="3373022" cy="1102136"/>
          </a:xfrm>
          <a:prstGeom prst="rect">
            <a:avLst/>
          </a:prstGeom>
        </p:spPr>
        <p:txBody>
          <a:bodyPr lIns="0" tIns="0" rIns="0" bIns="0" rtlCol="0" anchor="t">
            <a:spAutoFit/>
          </a:bodyPr>
          <a:lstStyle/>
          <a:p>
            <a:pPr algn="ctr">
              <a:lnSpc>
                <a:spcPts val="4203"/>
              </a:lnSpc>
            </a:pPr>
            <a:r>
              <a:rPr lang="en-US" sz="3786" b="1">
                <a:solidFill>
                  <a:srgbClr val="000000"/>
                </a:solidFill>
                <a:latin typeface="Poppins Bold"/>
                <a:ea typeface="Poppins Bold"/>
                <a:cs typeface="Poppins Bold"/>
                <a:sym typeface="Poppins Bold"/>
              </a:rPr>
              <a:t>VIRTUAL SIMULATIONS</a:t>
            </a:r>
          </a:p>
        </p:txBody>
      </p:sp>
      <p:sp>
        <p:nvSpPr>
          <p:cNvPr id="32" name="TextBox 32"/>
          <p:cNvSpPr txBox="1"/>
          <p:nvPr/>
        </p:nvSpPr>
        <p:spPr>
          <a:xfrm>
            <a:off x="7232540" y="6168574"/>
            <a:ext cx="3822920" cy="3045460"/>
          </a:xfrm>
          <a:prstGeom prst="rect">
            <a:avLst/>
          </a:prstGeom>
        </p:spPr>
        <p:txBody>
          <a:bodyPr lIns="0" tIns="0" rIns="0" bIns="0" rtlCol="0" anchor="t">
            <a:spAutoFit/>
          </a:bodyPr>
          <a:lstStyle/>
          <a:p>
            <a:pPr algn="ctr">
              <a:lnSpc>
                <a:spcPts val="2239"/>
              </a:lnSpc>
            </a:pPr>
            <a:r>
              <a:rPr lang="en-US" sz="1599">
                <a:solidFill>
                  <a:srgbClr val="000000"/>
                </a:solidFill>
                <a:latin typeface="Poppins"/>
                <a:ea typeface="Poppins"/>
                <a:cs typeface="Poppins"/>
                <a:sym typeface="Poppins"/>
              </a:rPr>
              <a:t>“The reflective practice journal is a teaching methodology that facilitates the acquisition of professional, attitudinal values and skills, affording comprehensive training by reflecting on experiences that have been lived and showing feelings that, (prior), would be hidden.“</a:t>
            </a:r>
          </a:p>
          <a:p>
            <a:pPr algn="ctr">
              <a:lnSpc>
                <a:spcPts val="2239"/>
              </a:lnSpc>
            </a:pPr>
            <a:r>
              <a:rPr lang="en-US" sz="1599">
                <a:solidFill>
                  <a:srgbClr val="000000"/>
                </a:solidFill>
                <a:latin typeface="Poppins"/>
                <a:ea typeface="Poppins"/>
                <a:cs typeface="Poppins"/>
                <a:sym typeface="Poppins"/>
              </a:rPr>
              <a:t>(Murillo-Llorente MT et al.)</a:t>
            </a:r>
          </a:p>
          <a:p>
            <a:pPr algn="l">
              <a:lnSpc>
                <a:spcPts val="2239"/>
              </a:lnSpc>
              <a:spcBef>
                <a:spcPct val="0"/>
              </a:spcBef>
            </a:pPr>
            <a:endParaRPr lang="en-US" sz="1599">
              <a:solidFill>
                <a:srgbClr val="000000"/>
              </a:solidFill>
              <a:latin typeface="Poppins"/>
              <a:ea typeface="Poppins"/>
              <a:cs typeface="Poppins"/>
              <a:sym typeface="Poppins"/>
            </a:endParaRPr>
          </a:p>
        </p:txBody>
      </p:sp>
      <p:sp>
        <p:nvSpPr>
          <p:cNvPr id="33" name="TextBox 33"/>
          <p:cNvSpPr txBox="1"/>
          <p:nvPr/>
        </p:nvSpPr>
        <p:spPr>
          <a:xfrm>
            <a:off x="11986052" y="6168574"/>
            <a:ext cx="382292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ea typeface="Poppins"/>
                <a:cs typeface="Poppins"/>
                <a:sym typeface="Poppins"/>
              </a:rPr>
              <a:t>Using technology through simulations such as circuits in Tinkercad is a core component of Inquiry-Based Learning. </a:t>
            </a:r>
          </a:p>
          <a:p>
            <a:pPr algn="ctr">
              <a:lnSpc>
                <a:spcPts val="2239"/>
              </a:lnSpc>
              <a:spcBef>
                <a:spcPct val="0"/>
              </a:spcBef>
            </a:pPr>
            <a:r>
              <a:rPr lang="en-US" sz="1599">
                <a:solidFill>
                  <a:srgbClr val="000000"/>
                </a:solidFill>
                <a:latin typeface="Poppins"/>
                <a:ea typeface="Poppins"/>
                <a:cs typeface="Poppins"/>
                <a:sym typeface="Poppins"/>
              </a:rPr>
              <a:t>(Tinkercad)</a:t>
            </a:r>
          </a:p>
        </p:txBody>
      </p:sp>
      <p:sp>
        <p:nvSpPr>
          <p:cNvPr id="34" name="TextBox 34"/>
          <p:cNvSpPr txBox="1"/>
          <p:nvPr/>
        </p:nvSpPr>
        <p:spPr>
          <a:xfrm>
            <a:off x="2507614" y="6168574"/>
            <a:ext cx="3822920" cy="2216785"/>
          </a:xfrm>
          <a:prstGeom prst="rect">
            <a:avLst/>
          </a:prstGeom>
        </p:spPr>
        <p:txBody>
          <a:bodyPr lIns="0" tIns="0" rIns="0" bIns="0" rtlCol="0" anchor="t">
            <a:spAutoFit/>
          </a:bodyPr>
          <a:lstStyle/>
          <a:p>
            <a:pPr algn="ctr">
              <a:lnSpc>
                <a:spcPts val="2239"/>
              </a:lnSpc>
            </a:pPr>
            <a:r>
              <a:rPr lang="en-US" sz="1599">
                <a:solidFill>
                  <a:srgbClr val="000000"/>
                </a:solidFill>
                <a:latin typeface="Poppins"/>
                <a:ea typeface="Poppins"/>
                <a:cs typeface="Poppins"/>
                <a:sym typeface="Poppins"/>
              </a:rPr>
              <a:t>PBLs involve “student groups conducting outside research on student-identified learning issues (unknowns) to devise one or more solutions or resolutions to problems or dilemmas presented in a realistic story or situation”</a:t>
            </a:r>
          </a:p>
          <a:p>
            <a:pPr algn="ctr">
              <a:lnSpc>
                <a:spcPts val="2239"/>
              </a:lnSpc>
              <a:spcBef>
                <a:spcPct val="0"/>
              </a:spcBef>
            </a:pPr>
            <a:r>
              <a:rPr lang="en-US" sz="1599">
                <a:solidFill>
                  <a:srgbClr val="000000"/>
                </a:solidFill>
                <a:latin typeface="Poppins"/>
                <a:ea typeface="Poppins"/>
                <a:cs typeface="Poppins"/>
                <a:sym typeface="Poppins"/>
              </a:rPr>
              <a:t>(Buffalo)</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315072" y="1033942"/>
            <a:ext cx="9784422" cy="2057400"/>
            <a:chOff x="0" y="0"/>
            <a:chExt cx="2576967" cy="541867"/>
          </a:xfrm>
        </p:grpSpPr>
        <p:sp>
          <p:nvSpPr>
            <p:cNvPr id="4" name="Freeform 4"/>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FFFF"/>
            </a:solidFill>
          </p:spPr>
          <p:txBody>
            <a:bodyPr/>
            <a:lstStyle/>
            <a:p>
              <a:endParaRPr lang="en-US"/>
            </a:p>
          </p:txBody>
        </p:sp>
        <p:sp>
          <p:nvSpPr>
            <p:cNvPr id="5" name="TextBox 5"/>
            <p:cNvSpPr txBox="1"/>
            <p:nvPr/>
          </p:nvSpPr>
          <p:spPr>
            <a:xfrm>
              <a:off x="0" y="-57150"/>
              <a:ext cx="2576967" cy="59901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0" y="-1208090"/>
            <a:ext cx="7755355" cy="14885989"/>
            <a:chOff x="0" y="0"/>
            <a:chExt cx="8613273" cy="18103381"/>
          </a:xfrm>
        </p:grpSpPr>
        <p:sp>
          <p:nvSpPr>
            <p:cNvPr id="21" name="Freeform 21"/>
            <p:cNvSpPr/>
            <p:nvPr/>
          </p:nvSpPr>
          <p:spPr>
            <a:xfrm rot="-10800000">
              <a:off x="1270174" y="5135622"/>
              <a:ext cx="6072925" cy="5260671"/>
            </a:xfrm>
            <a:custGeom>
              <a:avLst/>
              <a:gdLst/>
              <a:ahLst/>
              <a:cxnLst/>
              <a:rect l="l" t="t" r="r" b="b"/>
              <a:pathLst>
                <a:path w="6072925" h="5260671">
                  <a:moveTo>
                    <a:pt x="0" y="0"/>
                  </a:moveTo>
                  <a:lnTo>
                    <a:pt x="6072925" y="0"/>
                  </a:lnTo>
                  <a:lnTo>
                    <a:pt x="6072925" y="5260671"/>
                  </a:lnTo>
                  <a:lnTo>
                    <a:pt x="0" y="5260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rot="-10800000">
              <a:off x="606897" y="0"/>
              <a:ext cx="7399479" cy="6409799"/>
            </a:xfrm>
            <a:custGeom>
              <a:avLst/>
              <a:gdLst/>
              <a:ahLst/>
              <a:cxnLst/>
              <a:rect l="l" t="t" r="r" b="b"/>
              <a:pathLst>
                <a:path w="7399479" h="6409799">
                  <a:moveTo>
                    <a:pt x="0" y="0"/>
                  </a:moveTo>
                  <a:lnTo>
                    <a:pt x="7399479" y="0"/>
                  </a:lnTo>
                  <a:lnTo>
                    <a:pt x="7399479" y="6409799"/>
                  </a:lnTo>
                  <a:lnTo>
                    <a:pt x="0" y="6409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0" y="0"/>
              <a:ext cx="1213794" cy="1051449"/>
            </a:xfrm>
            <a:custGeom>
              <a:avLst/>
              <a:gdLst/>
              <a:ahLst/>
              <a:cxnLst/>
              <a:rect l="l" t="t" r="r" b="b"/>
              <a:pathLst>
                <a:path w="1213794" h="1051449">
                  <a:moveTo>
                    <a:pt x="0" y="0"/>
                  </a:moveTo>
                  <a:lnTo>
                    <a:pt x="1213794" y="0"/>
                  </a:lnTo>
                  <a:lnTo>
                    <a:pt x="1213794" y="1051449"/>
                  </a:lnTo>
                  <a:lnTo>
                    <a:pt x="0" y="105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Freeform 24"/>
            <p:cNvSpPr/>
            <p:nvPr/>
          </p:nvSpPr>
          <p:spPr>
            <a:xfrm>
              <a:off x="7399479" y="0"/>
              <a:ext cx="1213794" cy="1051449"/>
            </a:xfrm>
            <a:custGeom>
              <a:avLst/>
              <a:gdLst/>
              <a:ahLst/>
              <a:cxnLst/>
              <a:rect l="l" t="t" r="r" b="b"/>
              <a:pathLst>
                <a:path w="1213794" h="1051449">
                  <a:moveTo>
                    <a:pt x="0" y="0"/>
                  </a:moveTo>
                  <a:lnTo>
                    <a:pt x="1213794" y="0"/>
                  </a:lnTo>
                  <a:lnTo>
                    <a:pt x="1213794" y="1051449"/>
                  </a:lnTo>
                  <a:lnTo>
                    <a:pt x="0" y="105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rot="-10800000">
              <a:off x="1113131" y="3048385"/>
              <a:ext cx="6387012" cy="5532749"/>
            </a:xfrm>
            <a:custGeom>
              <a:avLst/>
              <a:gdLst/>
              <a:ahLst/>
              <a:cxnLst/>
              <a:rect l="l" t="t" r="r" b="b"/>
              <a:pathLst>
                <a:path w="6387012" h="5532749">
                  <a:moveTo>
                    <a:pt x="0" y="0"/>
                  </a:moveTo>
                  <a:lnTo>
                    <a:pt x="6387011" y="0"/>
                  </a:lnTo>
                  <a:lnTo>
                    <a:pt x="6387011" y="5532749"/>
                  </a:lnTo>
                  <a:lnTo>
                    <a:pt x="0" y="55327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26"/>
            <p:cNvSpPr/>
            <p:nvPr/>
          </p:nvSpPr>
          <p:spPr>
            <a:xfrm rot="-10800000">
              <a:off x="0" y="1051449"/>
              <a:ext cx="8613273" cy="7461248"/>
            </a:xfrm>
            <a:custGeom>
              <a:avLst/>
              <a:gdLst/>
              <a:ahLst/>
              <a:cxnLst/>
              <a:rect l="l" t="t" r="r" b="b"/>
              <a:pathLst>
                <a:path w="8613273" h="7461248">
                  <a:moveTo>
                    <a:pt x="0" y="0"/>
                  </a:moveTo>
                  <a:lnTo>
                    <a:pt x="8613273" y="0"/>
                  </a:lnTo>
                  <a:lnTo>
                    <a:pt x="8613273" y="7461247"/>
                  </a:lnTo>
                  <a:lnTo>
                    <a:pt x="0" y="74612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Freeform 27"/>
            <p:cNvSpPr/>
            <p:nvPr/>
          </p:nvSpPr>
          <p:spPr>
            <a:xfrm rot="-10800000">
              <a:off x="589275" y="3955965"/>
              <a:ext cx="7434722" cy="6440328"/>
            </a:xfrm>
            <a:custGeom>
              <a:avLst/>
              <a:gdLst/>
              <a:ahLst/>
              <a:cxnLst/>
              <a:rect l="l" t="t" r="r" b="b"/>
              <a:pathLst>
                <a:path w="7434722" h="6440328">
                  <a:moveTo>
                    <a:pt x="0" y="0"/>
                  </a:moveTo>
                  <a:lnTo>
                    <a:pt x="7434723" y="0"/>
                  </a:lnTo>
                  <a:lnTo>
                    <a:pt x="7434723" y="6440328"/>
                  </a:lnTo>
                  <a:lnTo>
                    <a:pt x="0" y="64403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Freeform 28"/>
            <p:cNvSpPr/>
            <p:nvPr/>
          </p:nvSpPr>
          <p:spPr>
            <a:xfrm>
              <a:off x="626745" y="3070075"/>
              <a:ext cx="1047711" cy="907579"/>
            </a:xfrm>
            <a:custGeom>
              <a:avLst/>
              <a:gdLst/>
              <a:ahLst/>
              <a:cxnLst/>
              <a:rect l="l" t="t" r="r" b="b"/>
              <a:pathLst>
                <a:path w="1047711" h="907579">
                  <a:moveTo>
                    <a:pt x="0" y="0"/>
                  </a:moveTo>
                  <a:lnTo>
                    <a:pt x="1047710" y="0"/>
                  </a:lnTo>
                  <a:lnTo>
                    <a:pt x="1047710" y="907579"/>
                  </a:lnTo>
                  <a:lnTo>
                    <a:pt x="0" y="9075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9" name="Freeform 29"/>
            <p:cNvSpPr/>
            <p:nvPr/>
          </p:nvSpPr>
          <p:spPr>
            <a:xfrm>
              <a:off x="6938818" y="3070075"/>
              <a:ext cx="1047711" cy="907579"/>
            </a:xfrm>
            <a:custGeom>
              <a:avLst/>
              <a:gdLst/>
              <a:ahLst/>
              <a:cxnLst/>
              <a:rect l="l" t="t" r="r" b="b"/>
              <a:pathLst>
                <a:path w="1047711" h="907579">
                  <a:moveTo>
                    <a:pt x="0" y="0"/>
                  </a:moveTo>
                  <a:lnTo>
                    <a:pt x="1047710" y="0"/>
                  </a:lnTo>
                  <a:lnTo>
                    <a:pt x="1047710" y="907579"/>
                  </a:lnTo>
                  <a:lnTo>
                    <a:pt x="0" y="9075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0" name="Freeform 30"/>
            <p:cNvSpPr/>
            <p:nvPr/>
          </p:nvSpPr>
          <p:spPr>
            <a:xfrm>
              <a:off x="1922252" y="10739153"/>
              <a:ext cx="996189" cy="862948"/>
            </a:xfrm>
            <a:custGeom>
              <a:avLst/>
              <a:gdLst/>
              <a:ahLst/>
              <a:cxnLst/>
              <a:rect l="l" t="t" r="r" b="b"/>
              <a:pathLst>
                <a:path w="996189" h="862948">
                  <a:moveTo>
                    <a:pt x="0" y="0"/>
                  </a:moveTo>
                  <a:lnTo>
                    <a:pt x="996188" y="0"/>
                  </a:lnTo>
                  <a:lnTo>
                    <a:pt x="996188" y="862949"/>
                  </a:lnTo>
                  <a:lnTo>
                    <a:pt x="0" y="8629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5694833" y="10739153"/>
              <a:ext cx="996189" cy="862948"/>
            </a:xfrm>
            <a:custGeom>
              <a:avLst/>
              <a:gdLst/>
              <a:ahLst/>
              <a:cxnLst/>
              <a:rect l="l" t="t" r="r" b="b"/>
              <a:pathLst>
                <a:path w="996189" h="862948">
                  <a:moveTo>
                    <a:pt x="0" y="0"/>
                  </a:moveTo>
                  <a:lnTo>
                    <a:pt x="996188" y="0"/>
                  </a:lnTo>
                  <a:lnTo>
                    <a:pt x="996188" y="862949"/>
                  </a:lnTo>
                  <a:lnTo>
                    <a:pt x="0" y="8629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6026277" y="8929500"/>
              <a:ext cx="996189" cy="862948"/>
            </a:xfrm>
            <a:custGeom>
              <a:avLst/>
              <a:gdLst/>
              <a:ahLst/>
              <a:cxnLst/>
              <a:rect l="l" t="t" r="r" b="b"/>
              <a:pathLst>
                <a:path w="996189" h="862948">
                  <a:moveTo>
                    <a:pt x="0" y="0"/>
                  </a:moveTo>
                  <a:lnTo>
                    <a:pt x="996189" y="0"/>
                  </a:lnTo>
                  <a:lnTo>
                    <a:pt x="996189" y="862949"/>
                  </a:lnTo>
                  <a:lnTo>
                    <a:pt x="0" y="86294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90807" y="8929500"/>
              <a:ext cx="996189" cy="862948"/>
            </a:xfrm>
            <a:custGeom>
              <a:avLst/>
              <a:gdLst/>
              <a:ahLst/>
              <a:cxnLst/>
              <a:rect l="l" t="t" r="r" b="b"/>
              <a:pathLst>
                <a:path w="996189" h="862948">
                  <a:moveTo>
                    <a:pt x="0" y="0"/>
                  </a:moveTo>
                  <a:lnTo>
                    <a:pt x="996189" y="0"/>
                  </a:lnTo>
                  <a:lnTo>
                    <a:pt x="996189" y="862949"/>
                  </a:lnTo>
                  <a:lnTo>
                    <a:pt x="0" y="86294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6429601" y="7026818"/>
              <a:ext cx="996189" cy="862948"/>
            </a:xfrm>
            <a:custGeom>
              <a:avLst/>
              <a:gdLst/>
              <a:ahLst/>
              <a:cxnLst/>
              <a:rect l="l" t="t" r="r" b="b"/>
              <a:pathLst>
                <a:path w="996189" h="862948">
                  <a:moveTo>
                    <a:pt x="0" y="0"/>
                  </a:moveTo>
                  <a:lnTo>
                    <a:pt x="996189" y="0"/>
                  </a:lnTo>
                  <a:lnTo>
                    <a:pt x="996189" y="862948"/>
                  </a:lnTo>
                  <a:lnTo>
                    <a:pt x="0" y="86294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5" name="Freeform 35"/>
            <p:cNvSpPr/>
            <p:nvPr/>
          </p:nvSpPr>
          <p:spPr>
            <a:xfrm>
              <a:off x="1187483" y="7026818"/>
              <a:ext cx="996189" cy="862948"/>
            </a:xfrm>
            <a:custGeom>
              <a:avLst/>
              <a:gdLst/>
              <a:ahLst/>
              <a:cxnLst/>
              <a:rect l="l" t="t" r="r" b="b"/>
              <a:pathLst>
                <a:path w="996189" h="862948">
                  <a:moveTo>
                    <a:pt x="0" y="0"/>
                  </a:moveTo>
                  <a:lnTo>
                    <a:pt x="996189" y="0"/>
                  </a:lnTo>
                  <a:lnTo>
                    <a:pt x="996189" y="862948"/>
                  </a:lnTo>
                  <a:lnTo>
                    <a:pt x="0" y="86294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6" name="Freeform 36"/>
            <p:cNvSpPr/>
            <p:nvPr/>
          </p:nvSpPr>
          <p:spPr>
            <a:xfrm rot="-10800000">
              <a:off x="772080" y="5998570"/>
              <a:ext cx="7069113" cy="6123619"/>
            </a:xfrm>
            <a:custGeom>
              <a:avLst/>
              <a:gdLst/>
              <a:ahLst/>
              <a:cxnLst/>
              <a:rect l="l" t="t" r="r" b="b"/>
              <a:pathLst>
                <a:path w="7069113" h="6123619">
                  <a:moveTo>
                    <a:pt x="0" y="0"/>
                  </a:moveTo>
                  <a:lnTo>
                    <a:pt x="7069113" y="0"/>
                  </a:lnTo>
                  <a:lnTo>
                    <a:pt x="7069113" y="6123620"/>
                  </a:lnTo>
                  <a:lnTo>
                    <a:pt x="0" y="612362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37" name="Freeform 37"/>
            <p:cNvSpPr/>
            <p:nvPr/>
          </p:nvSpPr>
          <p:spPr>
            <a:xfrm rot="-10800000">
              <a:off x="2056387" y="7403280"/>
              <a:ext cx="4634634" cy="915340"/>
            </a:xfrm>
            <a:custGeom>
              <a:avLst/>
              <a:gdLst/>
              <a:ahLst/>
              <a:cxnLst/>
              <a:rect l="l" t="t" r="r" b="b"/>
              <a:pathLst>
                <a:path w="4634634" h="915340">
                  <a:moveTo>
                    <a:pt x="0" y="0"/>
                  </a:moveTo>
                  <a:lnTo>
                    <a:pt x="4634634" y="0"/>
                  </a:lnTo>
                  <a:lnTo>
                    <a:pt x="4634634" y="915340"/>
                  </a:lnTo>
                  <a:lnTo>
                    <a:pt x="0" y="915340"/>
                  </a:lnTo>
                  <a:lnTo>
                    <a:pt x="0" y="0"/>
                  </a:lnTo>
                  <a:close/>
                </a:path>
              </a:pathLst>
            </a:custGeom>
            <a:blipFill>
              <a:blip r:embed="rId24">
                <a:alphaModFix amt="30000"/>
              </a:blip>
              <a:stretch>
                <a:fillRect/>
              </a:stretch>
            </a:blipFill>
          </p:spPr>
          <p:txBody>
            <a:bodyPr/>
            <a:lstStyle/>
            <a:p>
              <a:endParaRPr lang="en-US"/>
            </a:p>
          </p:txBody>
        </p:sp>
        <p:sp>
          <p:nvSpPr>
            <p:cNvPr id="38" name="Freeform 38"/>
            <p:cNvSpPr/>
            <p:nvPr/>
          </p:nvSpPr>
          <p:spPr>
            <a:xfrm rot="-10800000">
              <a:off x="1187483" y="7869919"/>
              <a:ext cx="6238307" cy="5403933"/>
            </a:xfrm>
            <a:custGeom>
              <a:avLst/>
              <a:gdLst/>
              <a:ahLst/>
              <a:cxnLst/>
              <a:rect l="l" t="t" r="r" b="b"/>
              <a:pathLst>
                <a:path w="6238307" h="5403933">
                  <a:moveTo>
                    <a:pt x="0" y="0"/>
                  </a:moveTo>
                  <a:lnTo>
                    <a:pt x="6238307" y="0"/>
                  </a:lnTo>
                  <a:lnTo>
                    <a:pt x="6238307" y="5403933"/>
                  </a:lnTo>
                  <a:lnTo>
                    <a:pt x="0" y="5403933"/>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39" name="Freeform 39"/>
            <p:cNvSpPr/>
            <p:nvPr/>
          </p:nvSpPr>
          <p:spPr>
            <a:xfrm rot="-10800000">
              <a:off x="2056387" y="9233569"/>
              <a:ext cx="4634634" cy="915340"/>
            </a:xfrm>
            <a:custGeom>
              <a:avLst/>
              <a:gdLst/>
              <a:ahLst/>
              <a:cxnLst/>
              <a:rect l="l" t="t" r="r" b="b"/>
              <a:pathLst>
                <a:path w="4634634" h="915340">
                  <a:moveTo>
                    <a:pt x="0" y="0"/>
                  </a:moveTo>
                  <a:lnTo>
                    <a:pt x="4634634" y="0"/>
                  </a:lnTo>
                  <a:lnTo>
                    <a:pt x="4634634" y="915341"/>
                  </a:lnTo>
                  <a:lnTo>
                    <a:pt x="0" y="915341"/>
                  </a:lnTo>
                  <a:lnTo>
                    <a:pt x="0" y="0"/>
                  </a:lnTo>
                  <a:close/>
                </a:path>
              </a:pathLst>
            </a:custGeom>
            <a:blipFill>
              <a:blip r:embed="rId24">
                <a:alphaModFix amt="30000"/>
              </a:blip>
              <a:stretch>
                <a:fillRect/>
              </a:stretch>
            </a:blipFill>
          </p:spPr>
          <p:txBody>
            <a:bodyPr/>
            <a:lstStyle/>
            <a:p>
              <a:endParaRPr lang="en-US"/>
            </a:p>
          </p:txBody>
        </p:sp>
        <p:sp>
          <p:nvSpPr>
            <p:cNvPr id="40" name="Freeform 40"/>
            <p:cNvSpPr/>
            <p:nvPr/>
          </p:nvSpPr>
          <p:spPr>
            <a:xfrm rot="-10800000">
              <a:off x="1590807" y="9772601"/>
              <a:ext cx="5431659" cy="4705174"/>
            </a:xfrm>
            <a:custGeom>
              <a:avLst/>
              <a:gdLst/>
              <a:ahLst/>
              <a:cxnLst/>
              <a:rect l="l" t="t" r="r" b="b"/>
              <a:pathLst>
                <a:path w="5431659" h="4705174">
                  <a:moveTo>
                    <a:pt x="0" y="0"/>
                  </a:moveTo>
                  <a:lnTo>
                    <a:pt x="5431659" y="0"/>
                  </a:lnTo>
                  <a:lnTo>
                    <a:pt x="5431659" y="4705174"/>
                  </a:lnTo>
                  <a:lnTo>
                    <a:pt x="0" y="470517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41" name="Freeform 41"/>
            <p:cNvSpPr/>
            <p:nvPr/>
          </p:nvSpPr>
          <p:spPr>
            <a:xfrm rot="-10800000">
              <a:off x="2056387" y="11174940"/>
              <a:ext cx="4634634" cy="915340"/>
            </a:xfrm>
            <a:custGeom>
              <a:avLst/>
              <a:gdLst/>
              <a:ahLst/>
              <a:cxnLst/>
              <a:rect l="l" t="t" r="r" b="b"/>
              <a:pathLst>
                <a:path w="4634634" h="915340">
                  <a:moveTo>
                    <a:pt x="0" y="0"/>
                  </a:moveTo>
                  <a:lnTo>
                    <a:pt x="4634634" y="0"/>
                  </a:lnTo>
                  <a:lnTo>
                    <a:pt x="4634634" y="915340"/>
                  </a:lnTo>
                  <a:lnTo>
                    <a:pt x="0" y="915340"/>
                  </a:lnTo>
                  <a:lnTo>
                    <a:pt x="0" y="0"/>
                  </a:lnTo>
                  <a:close/>
                </a:path>
              </a:pathLst>
            </a:custGeom>
            <a:blipFill>
              <a:blip r:embed="rId24">
                <a:alphaModFix amt="30000"/>
              </a:blip>
              <a:stretch>
                <a:fillRect/>
              </a:stretch>
            </a:blipFill>
          </p:spPr>
          <p:txBody>
            <a:bodyPr/>
            <a:lstStyle/>
            <a:p>
              <a:endParaRPr lang="en-US"/>
            </a:p>
          </p:txBody>
        </p:sp>
        <p:sp>
          <p:nvSpPr>
            <p:cNvPr id="42" name="Freeform 42"/>
            <p:cNvSpPr/>
            <p:nvPr/>
          </p:nvSpPr>
          <p:spPr>
            <a:xfrm rot="-10800000">
              <a:off x="1922252" y="11582254"/>
              <a:ext cx="4768769" cy="4130946"/>
            </a:xfrm>
            <a:custGeom>
              <a:avLst/>
              <a:gdLst/>
              <a:ahLst/>
              <a:cxnLst/>
              <a:rect l="l" t="t" r="r" b="b"/>
              <a:pathLst>
                <a:path w="4768769" h="4130946">
                  <a:moveTo>
                    <a:pt x="0" y="0"/>
                  </a:moveTo>
                  <a:lnTo>
                    <a:pt x="4768769" y="0"/>
                  </a:lnTo>
                  <a:lnTo>
                    <a:pt x="4768769" y="4130946"/>
                  </a:lnTo>
                  <a:lnTo>
                    <a:pt x="0" y="4130946"/>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45" name="Freeform 45"/>
            <p:cNvSpPr/>
            <p:nvPr/>
          </p:nvSpPr>
          <p:spPr>
            <a:xfrm>
              <a:off x="772080" y="5135622"/>
              <a:ext cx="996189" cy="862948"/>
            </a:xfrm>
            <a:custGeom>
              <a:avLst/>
              <a:gdLst/>
              <a:ahLst/>
              <a:cxnLst/>
              <a:rect l="l" t="t" r="r" b="b"/>
              <a:pathLst>
                <a:path w="996189" h="862948">
                  <a:moveTo>
                    <a:pt x="0" y="0"/>
                  </a:moveTo>
                  <a:lnTo>
                    <a:pt x="996188" y="0"/>
                  </a:lnTo>
                  <a:lnTo>
                    <a:pt x="996188" y="862948"/>
                  </a:lnTo>
                  <a:lnTo>
                    <a:pt x="0" y="86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6" name="Freeform 46"/>
            <p:cNvSpPr/>
            <p:nvPr/>
          </p:nvSpPr>
          <p:spPr>
            <a:xfrm>
              <a:off x="6845004" y="5135622"/>
              <a:ext cx="996189" cy="862948"/>
            </a:xfrm>
            <a:custGeom>
              <a:avLst/>
              <a:gdLst/>
              <a:ahLst/>
              <a:cxnLst/>
              <a:rect l="l" t="t" r="r" b="b"/>
              <a:pathLst>
                <a:path w="996189" h="862948">
                  <a:moveTo>
                    <a:pt x="0" y="0"/>
                  </a:moveTo>
                  <a:lnTo>
                    <a:pt x="996189" y="0"/>
                  </a:lnTo>
                  <a:lnTo>
                    <a:pt x="996189" y="862948"/>
                  </a:lnTo>
                  <a:lnTo>
                    <a:pt x="0" y="862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9" name="TextBox 49"/>
            <p:cNvSpPr txBox="1"/>
            <p:nvPr/>
          </p:nvSpPr>
          <p:spPr>
            <a:xfrm>
              <a:off x="1836096" y="13028340"/>
              <a:ext cx="4902681" cy="5075041"/>
            </a:xfrm>
            <a:prstGeom prst="rect">
              <a:avLst/>
            </a:prstGeom>
          </p:spPr>
          <p:txBody>
            <a:bodyPr lIns="50800" tIns="50800" rIns="50800" bIns="50800" rtlCol="0" anchor="ctr"/>
            <a:lstStyle/>
            <a:p>
              <a:pPr algn="ctr">
                <a:lnSpc>
                  <a:spcPts val="1820"/>
                </a:lnSpc>
              </a:pPr>
              <a:endParaRPr/>
            </a:p>
          </p:txBody>
        </p:sp>
        <p:sp>
          <p:nvSpPr>
            <p:cNvPr id="50" name="TextBox 50"/>
            <p:cNvSpPr txBox="1"/>
            <p:nvPr/>
          </p:nvSpPr>
          <p:spPr>
            <a:xfrm>
              <a:off x="2748598" y="11971281"/>
              <a:ext cx="3183144" cy="931513"/>
            </a:xfrm>
            <a:prstGeom prst="rect">
              <a:avLst/>
            </a:prstGeom>
          </p:spPr>
          <p:txBody>
            <a:bodyPr lIns="0" tIns="0" rIns="0" bIns="0" rtlCol="0" anchor="t">
              <a:spAutoFit/>
            </a:bodyPr>
            <a:lstStyle/>
            <a:p>
              <a:pPr algn="ctr">
                <a:lnSpc>
                  <a:spcPts val="2844"/>
                </a:lnSpc>
                <a:spcBef>
                  <a:spcPct val="0"/>
                </a:spcBef>
              </a:pPr>
              <a:r>
                <a:rPr lang="en-US" sz="2031" b="1" dirty="0">
                  <a:solidFill>
                    <a:srgbClr val="FFFFFF"/>
                  </a:solidFill>
                  <a:latin typeface="Inter Bold"/>
                  <a:ea typeface="Inter Bold"/>
                  <a:cs typeface="Inter Bold"/>
                  <a:sym typeface="Inter Bold"/>
                </a:rPr>
                <a:t>OBEDIENCE AND PUNISHMENT</a:t>
              </a:r>
            </a:p>
          </p:txBody>
        </p:sp>
        <p:sp>
          <p:nvSpPr>
            <p:cNvPr id="51" name="TextBox 51"/>
            <p:cNvSpPr txBox="1"/>
            <p:nvPr/>
          </p:nvSpPr>
          <p:spPr>
            <a:xfrm>
              <a:off x="2748598" y="10428059"/>
              <a:ext cx="3183144" cy="455166"/>
            </a:xfrm>
            <a:prstGeom prst="rect">
              <a:avLst/>
            </a:prstGeom>
          </p:spPr>
          <p:txBody>
            <a:bodyPr lIns="0" tIns="0" rIns="0" bIns="0" rtlCol="0" anchor="t">
              <a:spAutoFit/>
            </a:bodyPr>
            <a:lstStyle/>
            <a:p>
              <a:pPr algn="ctr">
                <a:lnSpc>
                  <a:spcPts val="2844"/>
                </a:lnSpc>
                <a:spcBef>
                  <a:spcPct val="0"/>
                </a:spcBef>
              </a:pPr>
              <a:r>
                <a:rPr lang="en-US" sz="2031" b="1">
                  <a:solidFill>
                    <a:srgbClr val="FFFFFF"/>
                  </a:solidFill>
                  <a:latin typeface="Inter Bold"/>
                  <a:ea typeface="Inter Bold"/>
                  <a:cs typeface="Inter Bold"/>
                  <a:sym typeface="Inter Bold"/>
                </a:rPr>
                <a:t>SELF-INTEREST</a:t>
              </a:r>
            </a:p>
          </p:txBody>
        </p:sp>
        <p:sp>
          <p:nvSpPr>
            <p:cNvPr id="52" name="TextBox 52"/>
            <p:cNvSpPr txBox="1"/>
            <p:nvPr/>
          </p:nvSpPr>
          <p:spPr>
            <a:xfrm>
              <a:off x="2748598" y="8215294"/>
              <a:ext cx="3183144" cy="1407861"/>
            </a:xfrm>
            <a:prstGeom prst="rect">
              <a:avLst/>
            </a:prstGeom>
          </p:spPr>
          <p:txBody>
            <a:bodyPr lIns="0" tIns="0" rIns="0" bIns="0" rtlCol="0" anchor="t">
              <a:spAutoFit/>
            </a:bodyPr>
            <a:lstStyle/>
            <a:p>
              <a:pPr algn="ctr">
                <a:lnSpc>
                  <a:spcPts val="2844"/>
                </a:lnSpc>
                <a:spcBef>
                  <a:spcPct val="0"/>
                </a:spcBef>
              </a:pPr>
              <a:r>
                <a:rPr lang="en-US" sz="2031" b="1">
                  <a:solidFill>
                    <a:srgbClr val="FFFFFF"/>
                  </a:solidFill>
                  <a:latin typeface="Inter Bold"/>
                  <a:ea typeface="Inter Bold"/>
                  <a:cs typeface="Inter Bold"/>
                  <a:sym typeface="Inter Bold"/>
                </a:rPr>
                <a:t>INTERPERSONAL ACCORD AND CONFORMITY</a:t>
              </a:r>
            </a:p>
          </p:txBody>
        </p:sp>
        <p:sp>
          <p:nvSpPr>
            <p:cNvPr id="53" name="TextBox 53"/>
            <p:cNvSpPr txBox="1"/>
            <p:nvPr/>
          </p:nvSpPr>
          <p:spPr>
            <a:xfrm>
              <a:off x="2748598" y="6303276"/>
              <a:ext cx="3183144" cy="1407861"/>
            </a:xfrm>
            <a:prstGeom prst="rect">
              <a:avLst/>
            </a:prstGeom>
          </p:spPr>
          <p:txBody>
            <a:bodyPr lIns="0" tIns="0" rIns="0" bIns="0" rtlCol="0" anchor="t">
              <a:spAutoFit/>
            </a:bodyPr>
            <a:lstStyle/>
            <a:p>
              <a:pPr algn="ctr">
                <a:lnSpc>
                  <a:spcPts val="2844"/>
                </a:lnSpc>
                <a:spcBef>
                  <a:spcPct val="0"/>
                </a:spcBef>
              </a:pPr>
              <a:r>
                <a:rPr lang="en-US" sz="2031" b="1" dirty="0">
                  <a:solidFill>
                    <a:srgbClr val="FFFFFF"/>
                  </a:solidFill>
                  <a:latin typeface="Inter Bold"/>
                  <a:ea typeface="Inter Bold"/>
                  <a:cs typeface="Inter Bold"/>
                  <a:sym typeface="Inter Bold"/>
                </a:rPr>
                <a:t>AUTHORITY AND MAINTAINING SOCIAL ORDER</a:t>
              </a:r>
            </a:p>
          </p:txBody>
        </p:sp>
        <p:sp>
          <p:nvSpPr>
            <p:cNvPr id="54" name="TextBox 54"/>
            <p:cNvSpPr txBox="1"/>
            <p:nvPr/>
          </p:nvSpPr>
          <p:spPr>
            <a:xfrm>
              <a:off x="2748598" y="4534414"/>
              <a:ext cx="3183144" cy="931513"/>
            </a:xfrm>
            <a:prstGeom prst="rect">
              <a:avLst/>
            </a:prstGeom>
          </p:spPr>
          <p:txBody>
            <a:bodyPr lIns="0" tIns="0" rIns="0" bIns="0" rtlCol="0" anchor="t">
              <a:spAutoFit/>
            </a:bodyPr>
            <a:lstStyle/>
            <a:p>
              <a:pPr algn="ctr">
                <a:lnSpc>
                  <a:spcPts val="2844"/>
                </a:lnSpc>
                <a:spcBef>
                  <a:spcPct val="0"/>
                </a:spcBef>
              </a:pPr>
              <a:r>
                <a:rPr lang="en-US" sz="2031" b="1">
                  <a:solidFill>
                    <a:srgbClr val="FFFFFF"/>
                  </a:solidFill>
                  <a:latin typeface="Inter Bold"/>
                  <a:ea typeface="Inter Bold"/>
                  <a:cs typeface="Inter Bold"/>
                  <a:sym typeface="Inter Bold"/>
                </a:rPr>
                <a:t>SOCIAL CONTRACT</a:t>
              </a:r>
            </a:p>
          </p:txBody>
        </p:sp>
        <p:sp>
          <p:nvSpPr>
            <p:cNvPr id="55" name="TextBox 55"/>
            <p:cNvSpPr txBox="1"/>
            <p:nvPr/>
          </p:nvSpPr>
          <p:spPr>
            <a:xfrm>
              <a:off x="2748598" y="1853431"/>
              <a:ext cx="3183144" cy="1407861"/>
            </a:xfrm>
            <a:prstGeom prst="rect">
              <a:avLst/>
            </a:prstGeom>
          </p:spPr>
          <p:txBody>
            <a:bodyPr lIns="0" tIns="0" rIns="0" bIns="0" rtlCol="0" anchor="t">
              <a:spAutoFit/>
            </a:bodyPr>
            <a:lstStyle/>
            <a:p>
              <a:pPr algn="ctr">
                <a:lnSpc>
                  <a:spcPts val="2844"/>
                </a:lnSpc>
                <a:spcBef>
                  <a:spcPct val="0"/>
                </a:spcBef>
              </a:pPr>
              <a:r>
                <a:rPr lang="en-US" sz="2031" b="1" dirty="0">
                  <a:solidFill>
                    <a:srgbClr val="FFFFFF"/>
                  </a:solidFill>
                  <a:latin typeface="Inter Bold"/>
                  <a:ea typeface="Inter Bold"/>
                  <a:cs typeface="Inter Bold"/>
                  <a:sym typeface="Inter Bold"/>
                </a:rPr>
                <a:t>UNIVERSAL ETHICAL PRINCIPLES</a:t>
              </a:r>
            </a:p>
          </p:txBody>
        </p:sp>
      </p:grpSp>
      <p:sp>
        <p:nvSpPr>
          <p:cNvPr id="56" name="TextBox 56"/>
          <p:cNvSpPr txBox="1"/>
          <p:nvPr/>
        </p:nvSpPr>
        <p:spPr>
          <a:xfrm>
            <a:off x="1289970" y="1714979"/>
            <a:ext cx="7402224" cy="695325"/>
          </a:xfrm>
          <a:prstGeom prst="rect">
            <a:avLst/>
          </a:prstGeom>
        </p:spPr>
        <p:txBody>
          <a:bodyPr lIns="0" tIns="0" rIns="0" bIns="0" rtlCol="0" anchor="t">
            <a:spAutoFit/>
          </a:bodyPr>
          <a:lstStyle/>
          <a:p>
            <a:pPr algn="l">
              <a:lnSpc>
                <a:spcPts val="5400"/>
              </a:lnSpc>
            </a:pPr>
            <a:r>
              <a:rPr lang="en-US" sz="4500" b="1" dirty="0">
                <a:solidFill>
                  <a:srgbClr val="000000"/>
                </a:solidFill>
                <a:latin typeface="League Spartan"/>
                <a:ea typeface="League Spartan"/>
                <a:cs typeface="League Spartan"/>
                <a:sym typeface="League Spartan"/>
              </a:rPr>
              <a:t>MORAL DEVELOPMENT</a:t>
            </a:r>
          </a:p>
        </p:txBody>
      </p:sp>
      <p:sp>
        <p:nvSpPr>
          <p:cNvPr id="57" name="TextBox 57"/>
          <p:cNvSpPr txBox="1"/>
          <p:nvPr/>
        </p:nvSpPr>
        <p:spPr>
          <a:xfrm>
            <a:off x="1028700" y="4209875"/>
            <a:ext cx="8518102" cy="1172180"/>
          </a:xfrm>
          <a:prstGeom prst="rect">
            <a:avLst/>
          </a:prstGeom>
        </p:spPr>
        <p:txBody>
          <a:bodyPr wrap="square" lIns="0" tIns="0" rIns="0" bIns="0" rtlCol="0" anchor="t">
            <a:spAutoFit/>
          </a:bodyPr>
          <a:lstStyle/>
          <a:p>
            <a:pPr algn="just">
              <a:lnSpc>
                <a:spcPts val="3079"/>
              </a:lnSpc>
            </a:pPr>
            <a:r>
              <a:rPr lang="en-US" sz="2199" dirty="0">
                <a:solidFill>
                  <a:srgbClr val="FFFFFF"/>
                </a:solidFill>
                <a:latin typeface="Poppins"/>
                <a:ea typeface="Poppins"/>
                <a:cs typeface="Poppins"/>
                <a:sym typeface="Poppins"/>
              </a:rPr>
              <a:t>Lawrence Kohlberg's theory of moral development describes how individuals progress through six stages of moral reasoning as they mature.</a:t>
            </a:r>
          </a:p>
        </p:txBody>
      </p:sp>
      <p:sp>
        <p:nvSpPr>
          <p:cNvPr id="58" name="TextBox 58"/>
          <p:cNvSpPr txBox="1"/>
          <p:nvPr/>
        </p:nvSpPr>
        <p:spPr>
          <a:xfrm>
            <a:off x="1071000" y="5791703"/>
            <a:ext cx="7924764" cy="391795"/>
          </a:xfrm>
          <a:prstGeom prst="rect">
            <a:avLst/>
          </a:prstGeom>
        </p:spPr>
        <p:txBody>
          <a:bodyPr lIns="0" tIns="0" rIns="0" bIns="0" rtlCol="0" anchor="t">
            <a:spAutoFit/>
          </a:bodyPr>
          <a:lstStyle/>
          <a:p>
            <a:pPr algn="just">
              <a:lnSpc>
                <a:spcPts val="3079"/>
              </a:lnSpc>
              <a:spcBef>
                <a:spcPct val="0"/>
              </a:spcBef>
            </a:pPr>
            <a:r>
              <a:rPr lang="en-US" sz="2199" dirty="0">
                <a:solidFill>
                  <a:srgbClr val="FFFFFF"/>
                </a:solidFill>
                <a:latin typeface="Poppins"/>
                <a:ea typeface="Poppins"/>
                <a:cs typeface="Poppins"/>
                <a:sym typeface="Poppins"/>
              </a:rPr>
              <a:t>Lawrence </a:t>
            </a:r>
            <a:r>
              <a:rPr lang="en-US" sz="2199" dirty="0" err="1">
                <a:solidFill>
                  <a:srgbClr val="FFFFFF"/>
                </a:solidFill>
                <a:latin typeface="Poppins"/>
                <a:ea typeface="Poppins"/>
                <a:cs typeface="Poppins"/>
                <a:sym typeface="Poppins"/>
              </a:rPr>
              <a:t>Kolhberg</a:t>
            </a:r>
            <a:r>
              <a:rPr lang="en-US" sz="2199" dirty="0">
                <a:solidFill>
                  <a:srgbClr val="FFFFFF"/>
                </a:solidFill>
                <a:latin typeface="Poppins"/>
                <a:ea typeface="Poppins"/>
                <a:cs typeface="Poppins"/>
                <a:sym typeface="Poppins"/>
              </a:rPr>
              <a:t> (1927 - 1987)</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3849844" y="685800"/>
            <a:ext cx="10555438" cy="2057400"/>
            <a:chOff x="0" y="0"/>
            <a:chExt cx="2780033" cy="541867"/>
          </a:xfrm>
        </p:grpSpPr>
        <p:sp>
          <p:nvSpPr>
            <p:cNvPr id="4" name="Freeform 4"/>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FFFF"/>
            </a:solidFill>
          </p:spPr>
          <p:txBody>
            <a:bodyPr/>
            <a:lstStyle/>
            <a:p>
              <a:endParaRPr lang="en-US"/>
            </a:p>
          </p:txBody>
        </p:sp>
        <p:sp>
          <p:nvSpPr>
            <p:cNvPr id="5" name="TextBox 5"/>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53583" y="4896725"/>
            <a:ext cx="2333115" cy="2333115"/>
            <a:chOff x="0" y="0"/>
            <a:chExt cx="812800" cy="812800"/>
          </a:xfrm>
        </p:grpSpPr>
        <p:sp>
          <p:nvSpPr>
            <p:cNvPr id="7" name="Freeform 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4D4D4D"/>
            </a:solidFill>
          </p:spPr>
          <p:txBody>
            <a:bodyPr/>
            <a:lstStyle/>
            <a:p>
              <a:endParaRPr lang="en-US"/>
            </a:p>
          </p:txBody>
        </p:sp>
        <p:sp>
          <p:nvSpPr>
            <p:cNvPr id="8" name="TextBox 8"/>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756552" y="4896725"/>
            <a:ext cx="2333115" cy="2333115"/>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0000"/>
            </a:solidFill>
          </p:spPr>
          <p:txBody>
            <a:bodyPr/>
            <a:lstStyle/>
            <a:p>
              <a:endParaRPr lang="en-US"/>
            </a:p>
          </p:txBody>
        </p:sp>
        <p:sp>
          <p:nvSpPr>
            <p:cNvPr id="11" name="TextBox 11"/>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559521" y="4896725"/>
            <a:ext cx="2333115" cy="2333115"/>
            <a:chOff x="0" y="0"/>
            <a:chExt cx="812800" cy="812800"/>
          </a:xfrm>
        </p:grpSpPr>
        <p:sp>
          <p:nvSpPr>
            <p:cNvPr id="13" name="Freeform 13"/>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E76F51"/>
            </a:solidFill>
          </p:spPr>
          <p:txBody>
            <a:bodyPr/>
            <a:lstStyle/>
            <a:p>
              <a:endParaRPr lang="en-US"/>
            </a:p>
          </p:txBody>
        </p:sp>
        <p:sp>
          <p:nvSpPr>
            <p:cNvPr id="14" name="TextBox 14"/>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362491" y="4896725"/>
            <a:ext cx="2333115" cy="2333115"/>
            <a:chOff x="0" y="0"/>
            <a:chExt cx="812800" cy="812800"/>
          </a:xfrm>
        </p:grpSpPr>
        <p:sp>
          <p:nvSpPr>
            <p:cNvPr id="16" name="Freeform 16"/>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65841"/>
            </a:solidFill>
          </p:spPr>
          <p:txBody>
            <a:bodyPr/>
            <a:lstStyle/>
            <a:p>
              <a:endParaRPr lang="en-US"/>
            </a:p>
          </p:txBody>
        </p:sp>
        <p:sp>
          <p:nvSpPr>
            <p:cNvPr id="17" name="TextBox 17"/>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165460" y="4896725"/>
            <a:ext cx="2333115" cy="2333115"/>
            <a:chOff x="0" y="0"/>
            <a:chExt cx="812800" cy="812800"/>
          </a:xfrm>
        </p:grpSpPr>
        <p:sp>
          <p:nvSpPr>
            <p:cNvPr id="19" name="Freeform 19"/>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48839D"/>
            </a:solidFill>
          </p:spPr>
          <p:txBody>
            <a:bodyPr/>
            <a:lstStyle/>
            <a:p>
              <a:endParaRPr lang="en-US"/>
            </a:p>
          </p:txBody>
        </p:sp>
        <p:sp>
          <p:nvSpPr>
            <p:cNvPr id="20" name="TextBox 20"/>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99604" y="9662672"/>
            <a:ext cx="19491312" cy="1115761"/>
            <a:chOff x="0" y="0"/>
            <a:chExt cx="5133514" cy="293863"/>
          </a:xfrm>
        </p:grpSpPr>
        <p:sp>
          <p:nvSpPr>
            <p:cNvPr id="24" name="Freeform 24"/>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FFFF"/>
            </a:solidFill>
          </p:spPr>
          <p:txBody>
            <a:bodyPr/>
            <a:lstStyle/>
            <a:p>
              <a:endParaRPr lang="en-US"/>
            </a:p>
          </p:txBody>
        </p:sp>
        <p:sp>
          <p:nvSpPr>
            <p:cNvPr id="25" name="TextBox 25"/>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4968429" y="4896644"/>
            <a:ext cx="2333115" cy="2333115"/>
            <a:chOff x="0" y="0"/>
            <a:chExt cx="812800" cy="812800"/>
          </a:xfrm>
        </p:grpSpPr>
        <p:sp>
          <p:nvSpPr>
            <p:cNvPr id="27" name="Freeform 2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txBody>
            <a:bodyPr/>
            <a:lstStyle/>
            <a:p>
              <a:endParaRPr lang="en-US"/>
            </a:p>
          </p:txBody>
        </p:sp>
        <p:sp>
          <p:nvSpPr>
            <p:cNvPr id="28" name="TextBox 28"/>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370113" y="5302848"/>
            <a:ext cx="1500055" cy="1500055"/>
          </a:xfrm>
          <a:custGeom>
            <a:avLst/>
            <a:gdLst/>
            <a:ahLst/>
            <a:cxnLst/>
            <a:rect l="l" t="t" r="r" b="b"/>
            <a:pathLst>
              <a:path w="1500055" h="1500055">
                <a:moveTo>
                  <a:pt x="0" y="0"/>
                </a:moveTo>
                <a:lnTo>
                  <a:pt x="1500055" y="0"/>
                </a:lnTo>
                <a:lnTo>
                  <a:pt x="1500055" y="1500055"/>
                </a:lnTo>
                <a:lnTo>
                  <a:pt x="0" y="1500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p:cNvSpPr/>
          <p:nvPr/>
        </p:nvSpPr>
        <p:spPr>
          <a:xfrm>
            <a:off x="4082936" y="5096750"/>
            <a:ext cx="1690534" cy="1827604"/>
          </a:xfrm>
          <a:custGeom>
            <a:avLst/>
            <a:gdLst/>
            <a:ahLst/>
            <a:cxnLst/>
            <a:rect l="l" t="t" r="r" b="b"/>
            <a:pathLst>
              <a:path w="1690534" h="1827604">
                <a:moveTo>
                  <a:pt x="0" y="0"/>
                </a:moveTo>
                <a:lnTo>
                  <a:pt x="1690534" y="0"/>
                </a:lnTo>
                <a:lnTo>
                  <a:pt x="1690534" y="1827604"/>
                </a:lnTo>
                <a:lnTo>
                  <a:pt x="0" y="182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a:off x="6916762" y="5302848"/>
            <a:ext cx="1618635" cy="1489144"/>
          </a:xfrm>
          <a:custGeom>
            <a:avLst/>
            <a:gdLst/>
            <a:ahLst/>
            <a:cxnLst/>
            <a:rect l="l" t="t" r="r" b="b"/>
            <a:pathLst>
              <a:path w="1618635" h="1489144">
                <a:moveTo>
                  <a:pt x="0" y="0"/>
                </a:moveTo>
                <a:lnTo>
                  <a:pt x="1618634" y="0"/>
                </a:lnTo>
                <a:lnTo>
                  <a:pt x="1618634" y="1489144"/>
                </a:lnTo>
                <a:lnTo>
                  <a:pt x="0" y="14891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Freeform 32"/>
          <p:cNvSpPr/>
          <p:nvPr/>
        </p:nvSpPr>
        <p:spPr>
          <a:xfrm>
            <a:off x="9692736" y="5313040"/>
            <a:ext cx="1662649" cy="1402860"/>
          </a:xfrm>
          <a:custGeom>
            <a:avLst/>
            <a:gdLst/>
            <a:ahLst/>
            <a:cxnLst/>
            <a:rect l="l" t="t" r="r" b="b"/>
            <a:pathLst>
              <a:path w="1662649" h="1402860">
                <a:moveTo>
                  <a:pt x="0" y="0"/>
                </a:moveTo>
                <a:lnTo>
                  <a:pt x="1662650" y="0"/>
                </a:lnTo>
                <a:lnTo>
                  <a:pt x="1662650" y="1402861"/>
                </a:lnTo>
                <a:lnTo>
                  <a:pt x="0" y="14028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3" name="Freeform 33"/>
          <p:cNvSpPr/>
          <p:nvPr/>
        </p:nvSpPr>
        <p:spPr>
          <a:xfrm>
            <a:off x="12641206" y="5255791"/>
            <a:ext cx="1570672" cy="1547112"/>
          </a:xfrm>
          <a:custGeom>
            <a:avLst/>
            <a:gdLst/>
            <a:ahLst/>
            <a:cxnLst/>
            <a:rect l="l" t="t" r="r" b="b"/>
            <a:pathLst>
              <a:path w="1570672" h="1547112">
                <a:moveTo>
                  <a:pt x="0" y="0"/>
                </a:moveTo>
                <a:lnTo>
                  <a:pt x="1570672" y="0"/>
                </a:lnTo>
                <a:lnTo>
                  <a:pt x="1570672" y="1547112"/>
                </a:lnTo>
                <a:lnTo>
                  <a:pt x="0" y="154711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34" name="Freeform 34"/>
          <p:cNvSpPr/>
          <p:nvPr/>
        </p:nvSpPr>
        <p:spPr>
          <a:xfrm>
            <a:off x="15327250" y="5302848"/>
            <a:ext cx="1801995" cy="1536201"/>
          </a:xfrm>
          <a:custGeom>
            <a:avLst/>
            <a:gdLst/>
            <a:ahLst/>
            <a:cxnLst/>
            <a:rect l="l" t="t" r="r" b="b"/>
            <a:pathLst>
              <a:path w="1801995" h="1536201">
                <a:moveTo>
                  <a:pt x="0" y="0"/>
                </a:moveTo>
                <a:lnTo>
                  <a:pt x="1801994" y="0"/>
                </a:lnTo>
                <a:lnTo>
                  <a:pt x="1801994" y="1536201"/>
                </a:lnTo>
                <a:lnTo>
                  <a:pt x="0" y="15362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5" name="TextBox 35"/>
          <p:cNvSpPr txBox="1"/>
          <p:nvPr/>
        </p:nvSpPr>
        <p:spPr>
          <a:xfrm>
            <a:off x="12165460" y="7665616"/>
            <a:ext cx="2333115" cy="908327"/>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CONTRACTUAL PERSPECTIVE</a:t>
            </a:r>
          </a:p>
          <a:p>
            <a:pPr algn="ctr">
              <a:lnSpc>
                <a:spcPts val="2350"/>
              </a:lnSpc>
            </a:pPr>
            <a:r>
              <a:rPr lang="en-US" sz="2043">
                <a:solidFill>
                  <a:srgbClr val="FFFFFF"/>
                </a:solidFill>
                <a:latin typeface="Poppins"/>
                <a:ea typeface="Poppins"/>
                <a:cs typeface="Poppins"/>
                <a:sym typeface="Poppins"/>
              </a:rPr>
              <a:t>SOCIAL CONTRACT</a:t>
            </a:r>
          </a:p>
        </p:txBody>
      </p:sp>
      <p:sp>
        <p:nvSpPr>
          <p:cNvPr id="36" name="TextBox 36"/>
          <p:cNvSpPr txBox="1"/>
          <p:nvPr/>
        </p:nvSpPr>
        <p:spPr>
          <a:xfrm>
            <a:off x="14968429" y="7665535"/>
            <a:ext cx="2333115" cy="1203602"/>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UNIVERSAL PRINCIPLE</a:t>
            </a:r>
          </a:p>
          <a:p>
            <a:pPr algn="ctr">
              <a:lnSpc>
                <a:spcPts val="2350"/>
              </a:lnSpc>
            </a:pPr>
            <a:r>
              <a:rPr lang="en-US" sz="2043">
                <a:solidFill>
                  <a:srgbClr val="FFFFFF"/>
                </a:solidFill>
                <a:latin typeface="Poppins"/>
                <a:ea typeface="Poppins"/>
                <a:cs typeface="Poppins"/>
                <a:sym typeface="Poppins"/>
              </a:rPr>
              <a:t>UNIVERSAL ETHICAL PRINCIPLES</a:t>
            </a:r>
          </a:p>
        </p:txBody>
      </p:sp>
      <p:sp>
        <p:nvSpPr>
          <p:cNvPr id="37" name="TextBox 37"/>
          <p:cNvSpPr txBox="1"/>
          <p:nvPr/>
        </p:nvSpPr>
        <p:spPr>
          <a:xfrm>
            <a:off x="9362491" y="7665616"/>
            <a:ext cx="2333115" cy="1498877"/>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SOCIAL SYSTEMS PERSPECTIVE</a:t>
            </a:r>
          </a:p>
          <a:p>
            <a:pPr algn="ctr">
              <a:lnSpc>
                <a:spcPts val="2350"/>
              </a:lnSpc>
            </a:pPr>
            <a:r>
              <a:rPr lang="en-US" sz="2043">
                <a:solidFill>
                  <a:srgbClr val="FFFFFF"/>
                </a:solidFill>
                <a:latin typeface="Poppins"/>
                <a:ea typeface="Poppins"/>
                <a:cs typeface="Poppins"/>
                <a:sym typeface="Poppins"/>
              </a:rPr>
              <a:t>Authority &amp; Maintaining Social Order</a:t>
            </a:r>
          </a:p>
        </p:txBody>
      </p:sp>
      <p:sp>
        <p:nvSpPr>
          <p:cNvPr id="38" name="TextBox 38"/>
          <p:cNvSpPr txBox="1"/>
          <p:nvPr/>
        </p:nvSpPr>
        <p:spPr>
          <a:xfrm>
            <a:off x="6559521" y="7665616"/>
            <a:ext cx="2333115" cy="1794152"/>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SOCIAL RELATIONSHIPS PERSPECTIVE</a:t>
            </a:r>
          </a:p>
          <a:p>
            <a:pPr algn="ctr">
              <a:lnSpc>
                <a:spcPts val="2350"/>
              </a:lnSpc>
            </a:pPr>
            <a:r>
              <a:rPr lang="en-US" sz="2043">
                <a:solidFill>
                  <a:srgbClr val="FFFFFF"/>
                </a:solidFill>
                <a:latin typeface="Poppins"/>
                <a:ea typeface="Poppins"/>
                <a:cs typeface="Poppins"/>
                <a:sym typeface="Poppins"/>
              </a:rPr>
              <a:t>Interpersonal Accord &amp; Conformity</a:t>
            </a:r>
          </a:p>
        </p:txBody>
      </p:sp>
      <p:sp>
        <p:nvSpPr>
          <p:cNvPr id="39" name="TextBox 39"/>
          <p:cNvSpPr txBox="1"/>
          <p:nvPr/>
        </p:nvSpPr>
        <p:spPr>
          <a:xfrm>
            <a:off x="3756552" y="7665616"/>
            <a:ext cx="2333115" cy="908327"/>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INSTRUMENTAL EGOISM</a:t>
            </a:r>
          </a:p>
          <a:p>
            <a:pPr algn="ctr">
              <a:lnSpc>
                <a:spcPts val="2350"/>
              </a:lnSpc>
            </a:pPr>
            <a:r>
              <a:rPr lang="en-US" sz="2043">
                <a:solidFill>
                  <a:srgbClr val="FFFFFF"/>
                </a:solidFill>
                <a:latin typeface="Poppins"/>
                <a:ea typeface="Poppins"/>
                <a:cs typeface="Poppins"/>
                <a:sym typeface="Poppins"/>
              </a:rPr>
              <a:t>Self-interest</a:t>
            </a:r>
          </a:p>
        </p:txBody>
      </p:sp>
      <p:sp>
        <p:nvSpPr>
          <p:cNvPr id="40" name="TextBox 40"/>
          <p:cNvSpPr txBox="1"/>
          <p:nvPr/>
        </p:nvSpPr>
        <p:spPr>
          <a:xfrm>
            <a:off x="4928203" y="1019175"/>
            <a:ext cx="8398721" cy="13811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6 STAGES OF MORAL DEVELOPMENT</a:t>
            </a:r>
          </a:p>
        </p:txBody>
      </p:sp>
      <p:sp>
        <p:nvSpPr>
          <p:cNvPr id="41" name="TextBox 41"/>
          <p:cNvSpPr txBox="1"/>
          <p:nvPr/>
        </p:nvSpPr>
        <p:spPr>
          <a:xfrm>
            <a:off x="953583" y="7665616"/>
            <a:ext cx="2333115" cy="908327"/>
          </a:xfrm>
          <a:prstGeom prst="rect">
            <a:avLst/>
          </a:prstGeom>
        </p:spPr>
        <p:txBody>
          <a:bodyPr lIns="0" tIns="0" rIns="0" bIns="0" rtlCol="0" anchor="t">
            <a:spAutoFit/>
          </a:bodyPr>
          <a:lstStyle/>
          <a:p>
            <a:pPr algn="ctr">
              <a:lnSpc>
                <a:spcPts val="2350"/>
              </a:lnSpc>
            </a:pPr>
            <a:r>
              <a:rPr lang="en-US" sz="2043" b="1">
                <a:solidFill>
                  <a:srgbClr val="FFFFFF"/>
                </a:solidFill>
                <a:latin typeface="Poppins Bold"/>
                <a:ea typeface="Poppins Bold"/>
                <a:cs typeface="Poppins Bold"/>
                <a:sym typeface="Poppins Bold"/>
              </a:rPr>
              <a:t>BLIND EGOISM </a:t>
            </a:r>
            <a:r>
              <a:rPr lang="en-US" sz="2043">
                <a:solidFill>
                  <a:srgbClr val="FFFFFF"/>
                </a:solidFill>
                <a:latin typeface="Poppins"/>
                <a:ea typeface="Poppins"/>
                <a:cs typeface="Poppins"/>
                <a:sym typeface="Poppins"/>
              </a:rPr>
              <a:t>Obedience &amp; Punishment</a:t>
            </a:r>
          </a:p>
        </p:txBody>
      </p:sp>
      <p:grpSp>
        <p:nvGrpSpPr>
          <p:cNvPr id="42" name="Group 42"/>
          <p:cNvGrpSpPr/>
          <p:nvPr/>
        </p:nvGrpSpPr>
        <p:grpSpPr>
          <a:xfrm>
            <a:off x="1982576" y="2946103"/>
            <a:ext cx="3006772" cy="1668773"/>
            <a:chOff x="0" y="0"/>
            <a:chExt cx="4009029" cy="2225030"/>
          </a:xfrm>
        </p:grpSpPr>
        <p:sp>
          <p:nvSpPr>
            <p:cNvPr id="43" name="Freeform 43"/>
            <p:cNvSpPr/>
            <p:nvPr/>
          </p:nvSpPr>
          <p:spPr>
            <a:xfrm rot="-5400000">
              <a:off x="1395914" y="-236504"/>
              <a:ext cx="1065620" cy="3857448"/>
            </a:xfrm>
            <a:custGeom>
              <a:avLst/>
              <a:gdLst/>
              <a:ahLst/>
              <a:cxnLst/>
              <a:rect l="l" t="t" r="r" b="b"/>
              <a:pathLst>
                <a:path w="1065620" h="3857448">
                  <a:moveTo>
                    <a:pt x="0" y="0"/>
                  </a:moveTo>
                  <a:lnTo>
                    <a:pt x="1065620" y="0"/>
                  </a:lnTo>
                  <a:lnTo>
                    <a:pt x="1065620" y="3857448"/>
                  </a:lnTo>
                  <a:lnTo>
                    <a:pt x="0" y="385744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4" name="TextBox 44"/>
            <p:cNvSpPr txBox="1"/>
            <p:nvPr/>
          </p:nvSpPr>
          <p:spPr>
            <a:xfrm>
              <a:off x="183420" y="28575"/>
              <a:ext cx="3825609" cy="776866"/>
            </a:xfrm>
            <a:prstGeom prst="rect">
              <a:avLst/>
            </a:prstGeom>
          </p:spPr>
          <p:txBody>
            <a:bodyPr lIns="0" tIns="0" rIns="0" bIns="0" rtlCol="0" anchor="t">
              <a:spAutoFit/>
            </a:bodyPr>
            <a:lstStyle/>
            <a:p>
              <a:pPr algn="ctr">
                <a:lnSpc>
                  <a:spcPts val="2274"/>
                </a:lnSpc>
              </a:pPr>
              <a:r>
                <a:rPr lang="en-US" sz="2145" b="1">
                  <a:solidFill>
                    <a:srgbClr val="000000"/>
                  </a:solidFill>
                  <a:latin typeface="Inter Bold"/>
                  <a:ea typeface="Inter Bold"/>
                  <a:cs typeface="Inter Bold"/>
                  <a:sym typeface="Inter Bold"/>
                </a:rPr>
                <a:t>PRE-</a:t>
              </a:r>
            </a:p>
            <a:p>
              <a:pPr algn="ctr">
                <a:lnSpc>
                  <a:spcPts val="2274"/>
                </a:lnSpc>
              </a:pPr>
              <a:r>
                <a:rPr lang="en-US" sz="2145" b="1">
                  <a:solidFill>
                    <a:srgbClr val="000000"/>
                  </a:solidFill>
                  <a:latin typeface="Inter Bold"/>
                  <a:ea typeface="Inter Bold"/>
                  <a:cs typeface="Inter Bold"/>
                  <a:sym typeface="Inter Bold"/>
                </a:rPr>
                <a:t>CONVENTIONAL</a:t>
              </a:r>
            </a:p>
          </p:txBody>
        </p:sp>
      </p:grpSp>
      <p:grpSp>
        <p:nvGrpSpPr>
          <p:cNvPr id="45" name="Group 45"/>
          <p:cNvGrpSpPr/>
          <p:nvPr/>
        </p:nvGrpSpPr>
        <p:grpSpPr>
          <a:xfrm>
            <a:off x="7901929" y="3244327"/>
            <a:ext cx="2844034" cy="1309417"/>
            <a:chOff x="0" y="0"/>
            <a:chExt cx="3792045" cy="1745889"/>
          </a:xfrm>
        </p:grpSpPr>
        <p:sp>
          <p:nvSpPr>
            <p:cNvPr id="46" name="Freeform 46"/>
            <p:cNvSpPr/>
            <p:nvPr/>
          </p:nvSpPr>
          <p:spPr>
            <a:xfrm rot="-5400000">
              <a:off x="1346162" y="-627914"/>
              <a:ext cx="1027640" cy="3719965"/>
            </a:xfrm>
            <a:custGeom>
              <a:avLst/>
              <a:gdLst/>
              <a:ahLst/>
              <a:cxnLst/>
              <a:rect l="l" t="t" r="r" b="b"/>
              <a:pathLst>
                <a:path w="1027640" h="3719965">
                  <a:moveTo>
                    <a:pt x="0" y="0"/>
                  </a:moveTo>
                  <a:lnTo>
                    <a:pt x="1027641" y="0"/>
                  </a:lnTo>
                  <a:lnTo>
                    <a:pt x="1027641" y="3719965"/>
                  </a:lnTo>
                  <a:lnTo>
                    <a:pt x="0" y="371996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47" name="TextBox 47"/>
            <p:cNvSpPr txBox="1"/>
            <p:nvPr/>
          </p:nvSpPr>
          <p:spPr>
            <a:xfrm>
              <a:off x="102784" y="-38100"/>
              <a:ext cx="3689261" cy="453147"/>
            </a:xfrm>
            <a:prstGeom prst="rect">
              <a:avLst/>
            </a:prstGeom>
          </p:spPr>
          <p:txBody>
            <a:bodyPr lIns="0" tIns="0" rIns="0" bIns="0" rtlCol="0" anchor="t">
              <a:spAutoFit/>
            </a:bodyPr>
            <a:lstStyle/>
            <a:p>
              <a:pPr algn="ctr">
                <a:lnSpc>
                  <a:spcPts val="2896"/>
                </a:lnSpc>
                <a:spcBef>
                  <a:spcPct val="0"/>
                </a:spcBef>
              </a:pPr>
              <a:r>
                <a:rPr lang="en-US" sz="2069" b="1">
                  <a:solidFill>
                    <a:srgbClr val="000000"/>
                  </a:solidFill>
                  <a:latin typeface="Inter Bold"/>
                  <a:ea typeface="Inter Bold"/>
                  <a:cs typeface="Inter Bold"/>
                  <a:sym typeface="Inter Bold"/>
                </a:rPr>
                <a:t>CONVENTIONAL</a:t>
              </a:r>
            </a:p>
          </p:txBody>
        </p:sp>
      </p:grpSp>
      <p:grpSp>
        <p:nvGrpSpPr>
          <p:cNvPr id="48" name="Group 48"/>
          <p:cNvGrpSpPr/>
          <p:nvPr/>
        </p:nvGrpSpPr>
        <p:grpSpPr>
          <a:xfrm>
            <a:off x="13047267" y="2946103"/>
            <a:ext cx="3598948" cy="1607641"/>
            <a:chOff x="0" y="0"/>
            <a:chExt cx="4798598" cy="2143521"/>
          </a:xfrm>
        </p:grpSpPr>
        <p:sp>
          <p:nvSpPr>
            <p:cNvPr id="49" name="Freeform 49"/>
            <p:cNvSpPr/>
            <p:nvPr/>
          </p:nvSpPr>
          <p:spPr>
            <a:xfrm rot="-5400000">
              <a:off x="1873221" y="-286913"/>
              <a:ext cx="1052157" cy="3808712"/>
            </a:xfrm>
            <a:custGeom>
              <a:avLst/>
              <a:gdLst/>
              <a:ahLst/>
              <a:cxnLst/>
              <a:rect l="l" t="t" r="r" b="b"/>
              <a:pathLst>
                <a:path w="1052157" h="3808712">
                  <a:moveTo>
                    <a:pt x="0" y="0"/>
                  </a:moveTo>
                  <a:lnTo>
                    <a:pt x="1052156" y="0"/>
                  </a:lnTo>
                  <a:lnTo>
                    <a:pt x="1052156" y="3808712"/>
                  </a:lnTo>
                  <a:lnTo>
                    <a:pt x="0" y="380871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50" name="TextBox 50"/>
            <p:cNvSpPr txBox="1"/>
            <p:nvPr/>
          </p:nvSpPr>
          <p:spPr>
            <a:xfrm>
              <a:off x="0" y="28575"/>
              <a:ext cx="4798598" cy="766690"/>
            </a:xfrm>
            <a:prstGeom prst="rect">
              <a:avLst/>
            </a:prstGeom>
          </p:spPr>
          <p:txBody>
            <a:bodyPr lIns="0" tIns="0" rIns="0" bIns="0" rtlCol="0" anchor="t">
              <a:spAutoFit/>
            </a:bodyPr>
            <a:lstStyle/>
            <a:p>
              <a:pPr algn="ctr">
                <a:lnSpc>
                  <a:spcPts val="2245"/>
                </a:lnSpc>
              </a:pPr>
              <a:r>
                <a:rPr lang="en-US" sz="2118" b="1">
                  <a:solidFill>
                    <a:srgbClr val="000000"/>
                  </a:solidFill>
                  <a:latin typeface="Inter Bold"/>
                  <a:ea typeface="Inter Bold"/>
                  <a:cs typeface="Inter Bold"/>
                  <a:sym typeface="Inter Bold"/>
                </a:rPr>
                <a:t>POST-</a:t>
              </a:r>
            </a:p>
            <a:p>
              <a:pPr algn="ctr">
                <a:lnSpc>
                  <a:spcPts val="2245"/>
                </a:lnSpc>
              </a:pPr>
              <a:r>
                <a:rPr lang="en-US" sz="2118" b="1">
                  <a:solidFill>
                    <a:srgbClr val="000000"/>
                  </a:solidFill>
                  <a:latin typeface="Inter Bold"/>
                  <a:ea typeface="Inter Bold"/>
                  <a:cs typeface="Inter Bold"/>
                  <a:sym typeface="Inter Bold"/>
                </a:rPr>
                <a:t> CONVENTIONAL</a:t>
              </a:r>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4429961" y="2562051"/>
            <a:ext cx="9424454" cy="918884"/>
          </a:xfrm>
          <a:custGeom>
            <a:avLst/>
            <a:gdLst/>
            <a:ahLst/>
            <a:cxnLst/>
            <a:rect l="l" t="t" r="r" b="b"/>
            <a:pathLst>
              <a:path w="9424454" h="918884">
                <a:moveTo>
                  <a:pt x="0" y="0"/>
                </a:moveTo>
                <a:lnTo>
                  <a:pt x="9424454" y="0"/>
                </a:lnTo>
                <a:lnTo>
                  <a:pt x="9424454" y="918885"/>
                </a:lnTo>
                <a:lnTo>
                  <a:pt x="0" y="9188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865375" y="796150"/>
            <a:ext cx="10555438" cy="1919377"/>
            <a:chOff x="0" y="0"/>
            <a:chExt cx="2780033" cy="505515"/>
          </a:xfrm>
        </p:grpSpPr>
        <p:sp>
          <p:nvSpPr>
            <p:cNvPr id="5" name="Freeform 5"/>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FFFF"/>
            </a:solidFill>
          </p:spPr>
          <p:txBody>
            <a:bodyPr/>
            <a:lstStyle/>
            <a:p>
              <a:endParaRPr lang="en-US"/>
            </a:p>
          </p:txBody>
        </p:sp>
        <p:sp>
          <p:nvSpPr>
            <p:cNvPr id="6" name="TextBox 6"/>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738706" y="3396322"/>
            <a:ext cx="2517067" cy="25170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882749" y="3396322"/>
            <a:ext cx="2517067" cy="251706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028604" y="3396322"/>
            <a:ext cx="2517067" cy="25170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09129" y="9656972"/>
            <a:ext cx="19491312" cy="1115761"/>
            <a:chOff x="0" y="0"/>
            <a:chExt cx="5133514" cy="293863"/>
          </a:xfrm>
        </p:grpSpPr>
        <p:sp>
          <p:nvSpPr>
            <p:cNvPr id="19" name="Freeform 19"/>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FFFF"/>
            </a:solidFill>
          </p:spPr>
          <p:txBody>
            <a:bodyPr/>
            <a:lstStyle/>
            <a:p>
              <a:endParaRPr lang="en-US"/>
            </a:p>
          </p:txBody>
        </p:sp>
        <p:sp>
          <p:nvSpPr>
            <p:cNvPr id="20" name="TextBox 20"/>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3080997" y="3810097"/>
            <a:ext cx="1744227" cy="1744227"/>
          </a:xfrm>
          <a:custGeom>
            <a:avLst/>
            <a:gdLst/>
            <a:ahLst/>
            <a:cxnLst/>
            <a:rect l="l" t="t" r="r" b="b"/>
            <a:pathLst>
              <a:path w="1744227" h="1744227">
                <a:moveTo>
                  <a:pt x="0" y="0"/>
                </a:moveTo>
                <a:lnTo>
                  <a:pt x="1744227" y="0"/>
                </a:lnTo>
                <a:lnTo>
                  <a:pt x="1744227" y="1744227"/>
                </a:lnTo>
                <a:lnTo>
                  <a:pt x="0" y="17442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8339704" y="3877914"/>
            <a:ext cx="1608592" cy="1608592"/>
          </a:xfrm>
          <a:custGeom>
            <a:avLst/>
            <a:gdLst/>
            <a:ahLst/>
            <a:cxnLst/>
            <a:rect l="l" t="t" r="r" b="b"/>
            <a:pathLst>
              <a:path w="1608592" h="1608592">
                <a:moveTo>
                  <a:pt x="0" y="0"/>
                </a:moveTo>
                <a:lnTo>
                  <a:pt x="1608592" y="0"/>
                </a:lnTo>
                <a:lnTo>
                  <a:pt x="1608592" y="1608593"/>
                </a:lnTo>
                <a:lnTo>
                  <a:pt x="0" y="16085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3489033" y="3810097"/>
            <a:ext cx="1596207" cy="1526373"/>
          </a:xfrm>
          <a:custGeom>
            <a:avLst/>
            <a:gdLst/>
            <a:ahLst/>
            <a:cxnLst/>
            <a:rect l="l" t="t" r="r" b="b"/>
            <a:pathLst>
              <a:path w="1596207" h="1526373">
                <a:moveTo>
                  <a:pt x="0" y="0"/>
                </a:moveTo>
                <a:lnTo>
                  <a:pt x="1596208" y="0"/>
                </a:lnTo>
                <a:lnTo>
                  <a:pt x="1596208" y="1526373"/>
                </a:lnTo>
                <a:lnTo>
                  <a:pt x="0" y="15263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TextBox 24"/>
          <p:cNvSpPr txBox="1"/>
          <p:nvPr/>
        </p:nvSpPr>
        <p:spPr>
          <a:xfrm>
            <a:off x="5308306" y="1462937"/>
            <a:ext cx="7402224" cy="6953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THREE ADVANTAGES</a:t>
            </a:r>
          </a:p>
        </p:txBody>
      </p:sp>
      <p:sp>
        <p:nvSpPr>
          <p:cNvPr id="25" name="TextBox 25"/>
          <p:cNvSpPr txBox="1"/>
          <p:nvPr/>
        </p:nvSpPr>
        <p:spPr>
          <a:xfrm>
            <a:off x="2527587" y="6237239"/>
            <a:ext cx="2939305" cy="830961"/>
          </a:xfrm>
          <a:prstGeom prst="rect">
            <a:avLst/>
          </a:prstGeom>
        </p:spPr>
        <p:txBody>
          <a:bodyPr lIns="0" tIns="0" rIns="0" bIns="0" rtlCol="0" anchor="t">
            <a:spAutoFit/>
          </a:bodyPr>
          <a:lstStyle/>
          <a:p>
            <a:pPr algn="ctr">
              <a:lnSpc>
                <a:spcPts val="3191"/>
              </a:lnSpc>
            </a:pPr>
            <a:r>
              <a:rPr lang="en-US" sz="2799" b="1">
                <a:solidFill>
                  <a:srgbClr val="FFFFFF"/>
                </a:solidFill>
                <a:latin typeface="Poppins Bold"/>
                <a:ea typeface="Poppins Bold"/>
                <a:cs typeface="Poppins Bold"/>
                <a:sym typeface="Poppins Bold"/>
              </a:rPr>
              <a:t>EASILY ACCESSIBLE</a:t>
            </a:r>
          </a:p>
        </p:txBody>
      </p:sp>
      <p:sp>
        <p:nvSpPr>
          <p:cNvPr id="26" name="TextBox 26"/>
          <p:cNvSpPr txBox="1"/>
          <p:nvPr/>
        </p:nvSpPr>
        <p:spPr>
          <a:xfrm>
            <a:off x="7674348" y="6237239"/>
            <a:ext cx="2939305" cy="830961"/>
          </a:xfrm>
          <a:prstGeom prst="rect">
            <a:avLst/>
          </a:prstGeom>
        </p:spPr>
        <p:txBody>
          <a:bodyPr lIns="0" tIns="0" rIns="0" bIns="0" rtlCol="0" anchor="t">
            <a:spAutoFit/>
          </a:bodyPr>
          <a:lstStyle/>
          <a:p>
            <a:pPr algn="ctr">
              <a:lnSpc>
                <a:spcPts val="3191"/>
              </a:lnSpc>
            </a:pPr>
            <a:r>
              <a:rPr lang="en-US" sz="2799" b="1">
                <a:solidFill>
                  <a:srgbClr val="FFFFFF"/>
                </a:solidFill>
                <a:latin typeface="Poppins Bold"/>
                <a:ea typeface="Poppins Bold"/>
                <a:cs typeface="Poppins Bold"/>
                <a:sym typeface="Poppins Bold"/>
              </a:rPr>
              <a:t>RELIABLE TESTING</a:t>
            </a:r>
          </a:p>
        </p:txBody>
      </p:sp>
      <p:sp>
        <p:nvSpPr>
          <p:cNvPr id="27" name="TextBox 27"/>
          <p:cNvSpPr txBox="1"/>
          <p:nvPr/>
        </p:nvSpPr>
        <p:spPr>
          <a:xfrm>
            <a:off x="12602388" y="6237239"/>
            <a:ext cx="3369498" cy="830961"/>
          </a:xfrm>
          <a:prstGeom prst="rect">
            <a:avLst/>
          </a:prstGeom>
        </p:spPr>
        <p:txBody>
          <a:bodyPr lIns="0" tIns="0" rIns="0" bIns="0" rtlCol="0" anchor="t">
            <a:spAutoFit/>
          </a:bodyPr>
          <a:lstStyle/>
          <a:p>
            <a:pPr algn="ctr">
              <a:lnSpc>
                <a:spcPts val="3191"/>
              </a:lnSpc>
            </a:pPr>
            <a:r>
              <a:rPr lang="en-US" sz="2799" b="1">
                <a:solidFill>
                  <a:srgbClr val="FFFFFF"/>
                </a:solidFill>
                <a:latin typeface="Poppins Bold"/>
                <a:ea typeface="Poppins Bold"/>
                <a:cs typeface="Poppins Bold"/>
                <a:sym typeface="Poppins Bold"/>
              </a:rPr>
              <a:t>EDUCATION-DRIVEN MORALITY</a:t>
            </a:r>
          </a:p>
        </p:txBody>
      </p:sp>
      <p:sp>
        <p:nvSpPr>
          <p:cNvPr id="28" name="TextBox 28"/>
          <p:cNvSpPr txBox="1"/>
          <p:nvPr/>
        </p:nvSpPr>
        <p:spPr>
          <a:xfrm>
            <a:off x="1965529" y="7254132"/>
            <a:ext cx="3799692" cy="574040"/>
          </a:xfrm>
          <a:prstGeom prst="rect">
            <a:avLst/>
          </a:prstGeom>
        </p:spPr>
        <p:txBody>
          <a:bodyPr lIns="0" tIns="0" rIns="0" bIns="0" rtlCol="0" anchor="t">
            <a:spAutoFit/>
          </a:bodyPr>
          <a:lstStyle/>
          <a:p>
            <a:pPr algn="l">
              <a:lnSpc>
                <a:spcPts val="2184"/>
              </a:lnSpc>
            </a:pPr>
            <a:r>
              <a:rPr lang="en-US" sz="1899">
                <a:solidFill>
                  <a:srgbClr val="FFFFFF"/>
                </a:solidFill>
                <a:latin typeface="Poppins"/>
                <a:ea typeface="Poppins"/>
                <a:cs typeface="Poppins"/>
                <a:sym typeface="Poppins"/>
              </a:rPr>
              <a:t>Provides an easily accessible model for moral development.</a:t>
            </a:r>
          </a:p>
        </p:txBody>
      </p:sp>
      <p:sp>
        <p:nvSpPr>
          <p:cNvPr id="29" name="TextBox 29"/>
          <p:cNvSpPr txBox="1"/>
          <p:nvPr/>
        </p:nvSpPr>
        <p:spPr>
          <a:xfrm>
            <a:off x="7086411" y="7254132"/>
            <a:ext cx="4115178" cy="1126490"/>
          </a:xfrm>
          <a:prstGeom prst="rect">
            <a:avLst/>
          </a:prstGeom>
        </p:spPr>
        <p:txBody>
          <a:bodyPr lIns="0" tIns="0" rIns="0" bIns="0" rtlCol="0" anchor="t">
            <a:spAutoFit/>
          </a:bodyPr>
          <a:lstStyle/>
          <a:p>
            <a:pPr algn="l">
              <a:lnSpc>
                <a:spcPts val="2184"/>
              </a:lnSpc>
            </a:pPr>
            <a:r>
              <a:rPr lang="en-US" sz="1899">
                <a:solidFill>
                  <a:srgbClr val="FFFFFF"/>
                </a:solidFill>
                <a:latin typeface="Poppins"/>
                <a:ea typeface="Poppins"/>
                <a:cs typeface="Poppins"/>
                <a:sym typeface="Poppins"/>
              </a:rPr>
              <a:t>The Defining Issues Test (DIT) is a valid and reliable instrument that measures moral reasoning development.</a:t>
            </a:r>
          </a:p>
        </p:txBody>
      </p:sp>
      <p:sp>
        <p:nvSpPr>
          <p:cNvPr id="30" name="TextBox 30"/>
          <p:cNvSpPr txBox="1"/>
          <p:nvPr/>
        </p:nvSpPr>
        <p:spPr>
          <a:xfrm>
            <a:off x="12387291" y="7254132"/>
            <a:ext cx="4030863" cy="1126490"/>
          </a:xfrm>
          <a:prstGeom prst="rect">
            <a:avLst/>
          </a:prstGeom>
        </p:spPr>
        <p:txBody>
          <a:bodyPr lIns="0" tIns="0" rIns="0" bIns="0" rtlCol="0" anchor="t">
            <a:spAutoFit/>
          </a:bodyPr>
          <a:lstStyle/>
          <a:p>
            <a:pPr algn="l">
              <a:lnSpc>
                <a:spcPts val="2184"/>
              </a:lnSpc>
            </a:pPr>
            <a:r>
              <a:rPr lang="en-US" sz="1899">
                <a:solidFill>
                  <a:srgbClr val="FFFFFF"/>
                </a:solidFill>
                <a:latin typeface="Poppins"/>
                <a:ea typeface="Poppins"/>
                <a:cs typeface="Poppins"/>
                <a:sym typeface="Poppins"/>
              </a:rPr>
              <a:t>Research shows that education level significantly impacts moral reasoning. (Gardiner, 1999-2000).</a:t>
            </a:r>
          </a:p>
          <a:p>
            <a:pPr algn="l">
              <a:lnSpc>
                <a:spcPts val="2184"/>
              </a:lnSpc>
            </a:pPr>
            <a:endParaRPr lang="en-US" sz="1899">
              <a:solidFill>
                <a:srgbClr val="FFFFFF"/>
              </a:solidFill>
              <a:latin typeface="Poppins"/>
              <a:ea typeface="Poppins"/>
              <a:cs typeface="Poppins"/>
              <a:sym typeface="Poppins"/>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4" name="Freeform 4"/>
          <p:cNvSpPr/>
          <p:nvPr/>
        </p:nvSpPr>
        <p:spPr>
          <a:xfrm>
            <a:off x="9666376"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5" name="Freeform 5"/>
          <p:cNvSpPr/>
          <p:nvPr/>
        </p:nvSpPr>
        <p:spPr>
          <a:xfrm>
            <a:off x="5608726" y="2676524"/>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1186778" y="4267883"/>
            <a:ext cx="7799144" cy="4360276"/>
            <a:chOff x="0" y="0"/>
            <a:chExt cx="2054096" cy="1148385"/>
          </a:xfrm>
        </p:grpSpPr>
        <p:sp>
          <p:nvSpPr>
            <p:cNvPr id="7" name="Freeform 7"/>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FFFF"/>
            </a:solidFill>
          </p:spPr>
          <p:txBody>
            <a:bodyPr/>
            <a:lstStyle/>
            <a:p>
              <a:endParaRPr lang="en-US"/>
            </a:p>
          </p:txBody>
        </p:sp>
        <p:sp>
          <p:nvSpPr>
            <p:cNvPr id="8" name="TextBox 8"/>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02078" y="4267883"/>
            <a:ext cx="7799144" cy="4360276"/>
            <a:chOff x="0" y="0"/>
            <a:chExt cx="2054096" cy="1148385"/>
          </a:xfrm>
        </p:grpSpPr>
        <p:sp>
          <p:nvSpPr>
            <p:cNvPr id="10" name="Freeform 10"/>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FFFF"/>
            </a:solidFill>
          </p:spPr>
          <p:txBody>
            <a:bodyPr/>
            <a:lstStyle/>
            <a:p>
              <a:endParaRPr lang="en-US"/>
            </a:p>
          </p:txBody>
        </p:sp>
        <p:sp>
          <p:nvSpPr>
            <p:cNvPr id="11" name="TextBox 11"/>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402986" y="3834123"/>
            <a:ext cx="5366727" cy="946712"/>
            <a:chOff x="0" y="0"/>
            <a:chExt cx="1413459" cy="249340"/>
          </a:xfrm>
        </p:grpSpPr>
        <p:sp>
          <p:nvSpPr>
            <p:cNvPr id="13" name="Freeform 13"/>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0000"/>
            </a:solidFill>
          </p:spPr>
          <p:txBody>
            <a:bodyPr/>
            <a:lstStyle/>
            <a:p>
              <a:endParaRPr lang="en-US"/>
            </a:p>
          </p:txBody>
        </p:sp>
        <p:sp>
          <p:nvSpPr>
            <p:cNvPr id="14" name="TextBox 14"/>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518286" y="3794527"/>
            <a:ext cx="5366727" cy="946712"/>
            <a:chOff x="0" y="0"/>
            <a:chExt cx="1413459" cy="249340"/>
          </a:xfrm>
        </p:grpSpPr>
        <p:sp>
          <p:nvSpPr>
            <p:cNvPr id="16" name="Freeform 16"/>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0000"/>
            </a:solidFill>
          </p:spPr>
          <p:txBody>
            <a:bodyPr/>
            <a:lstStyle/>
            <a:p>
              <a:endParaRPr lang="en-US"/>
            </a:p>
          </p:txBody>
        </p:sp>
        <p:sp>
          <p:nvSpPr>
            <p:cNvPr id="17" name="TextBox 17"/>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3891048" y="1250670"/>
            <a:ext cx="10505903" cy="1573325"/>
            <a:chOff x="0" y="0"/>
            <a:chExt cx="2766987" cy="414374"/>
          </a:xfrm>
        </p:grpSpPr>
        <p:sp>
          <p:nvSpPr>
            <p:cNvPr id="19" name="Freeform 19"/>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FFFFFF"/>
            </a:solidFill>
          </p:spPr>
          <p:txBody>
            <a:bodyPr/>
            <a:lstStyle/>
            <a:p>
              <a:endParaRPr lang="en-US"/>
            </a:p>
          </p:txBody>
        </p:sp>
        <p:sp>
          <p:nvSpPr>
            <p:cNvPr id="20" name="TextBox 20"/>
            <p:cNvSpPr txBox="1"/>
            <p:nvPr/>
          </p:nvSpPr>
          <p:spPr>
            <a:xfrm>
              <a:off x="0" y="-57150"/>
              <a:ext cx="2766987" cy="471524"/>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6605621" y="1608707"/>
            <a:ext cx="5786731" cy="771525"/>
          </a:xfrm>
          <a:prstGeom prst="rect">
            <a:avLst/>
          </a:prstGeom>
        </p:spPr>
        <p:txBody>
          <a:bodyPr lIns="0" tIns="0" rIns="0" bIns="0" rtlCol="0" anchor="t">
            <a:spAutoFit/>
          </a:bodyPr>
          <a:lstStyle/>
          <a:p>
            <a:pPr algn="ctr">
              <a:lnSpc>
                <a:spcPts val="6299"/>
              </a:lnSpc>
            </a:pPr>
            <a:r>
              <a:rPr lang="en-US" sz="4500" b="1">
                <a:solidFill>
                  <a:srgbClr val="000000"/>
                </a:solidFill>
                <a:latin typeface="League Spartan"/>
                <a:ea typeface="League Spartan"/>
                <a:cs typeface="League Spartan"/>
                <a:sym typeface="League Spartan"/>
              </a:rPr>
              <a:t>TWO CHALLENGES</a:t>
            </a:r>
          </a:p>
        </p:txBody>
      </p:sp>
      <p:sp>
        <p:nvSpPr>
          <p:cNvPr id="24" name="TextBox 24"/>
          <p:cNvSpPr txBox="1"/>
          <p:nvPr/>
        </p:nvSpPr>
        <p:spPr>
          <a:xfrm>
            <a:off x="2586496" y="3907520"/>
            <a:ext cx="4838960" cy="625476"/>
          </a:xfrm>
          <a:prstGeom prst="rect">
            <a:avLst/>
          </a:prstGeom>
        </p:spPr>
        <p:txBody>
          <a:bodyPr lIns="0" tIns="0" rIns="0" bIns="0" rtlCol="0" anchor="t">
            <a:spAutoFit/>
          </a:bodyPr>
          <a:lstStyle/>
          <a:p>
            <a:pPr algn="ctr">
              <a:lnSpc>
                <a:spcPts val="4899"/>
              </a:lnSpc>
              <a:spcBef>
                <a:spcPct val="0"/>
              </a:spcBef>
            </a:pPr>
            <a:r>
              <a:rPr lang="en-US" sz="3499" b="1">
                <a:solidFill>
                  <a:srgbClr val="FFFFFF"/>
                </a:solidFill>
                <a:latin typeface="Poppins Bold"/>
                <a:ea typeface="Poppins Bold"/>
                <a:cs typeface="Poppins Bold"/>
                <a:sym typeface="Poppins Bold"/>
              </a:rPr>
              <a:t>CULTURALLY LIMITED</a:t>
            </a:r>
          </a:p>
        </p:txBody>
      </p:sp>
      <p:sp>
        <p:nvSpPr>
          <p:cNvPr id="25" name="TextBox 25"/>
          <p:cNvSpPr txBox="1"/>
          <p:nvPr/>
        </p:nvSpPr>
        <p:spPr>
          <a:xfrm>
            <a:off x="11007666" y="3907520"/>
            <a:ext cx="4387968" cy="625476"/>
          </a:xfrm>
          <a:prstGeom prst="rect">
            <a:avLst/>
          </a:prstGeom>
        </p:spPr>
        <p:txBody>
          <a:bodyPr lIns="0" tIns="0" rIns="0" bIns="0" rtlCol="0" anchor="t">
            <a:spAutoFit/>
          </a:bodyPr>
          <a:lstStyle/>
          <a:p>
            <a:pPr algn="ctr">
              <a:lnSpc>
                <a:spcPts val="4899"/>
              </a:lnSpc>
              <a:spcBef>
                <a:spcPct val="0"/>
              </a:spcBef>
            </a:pPr>
            <a:r>
              <a:rPr lang="en-US" sz="3499" b="1">
                <a:solidFill>
                  <a:srgbClr val="FFFFFF"/>
                </a:solidFill>
                <a:latin typeface="Poppins Bold"/>
                <a:ea typeface="Poppins Bold"/>
                <a:cs typeface="Poppins Bold"/>
                <a:sym typeface="Poppins Bold"/>
              </a:rPr>
              <a:t>JUSTICE-CENTRIC </a:t>
            </a:r>
          </a:p>
        </p:txBody>
      </p:sp>
      <p:sp>
        <p:nvSpPr>
          <p:cNvPr id="26" name="TextBox 26"/>
          <p:cNvSpPr txBox="1"/>
          <p:nvPr/>
        </p:nvSpPr>
        <p:spPr>
          <a:xfrm>
            <a:off x="1448441" y="5098646"/>
            <a:ext cx="7275819" cy="8794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The model universalizes moral reasoning and lacks cultural and situational contexts.</a:t>
            </a:r>
          </a:p>
        </p:txBody>
      </p:sp>
      <p:sp>
        <p:nvSpPr>
          <p:cNvPr id="27" name="TextBox 27"/>
          <p:cNvSpPr txBox="1"/>
          <p:nvPr/>
        </p:nvSpPr>
        <p:spPr>
          <a:xfrm>
            <a:off x="9563741" y="5098646"/>
            <a:ext cx="7275819" cy="1755775"/>
          </a:xfrm>
          <a:prstGeom prst="rect">
            <a:avLst/>
          </a:prstGeom>
        </p:spPr>
        <p:txBody>
          <a:bodyPr lIns="0" tIns="0" rIns="0" bIns="0" rtlCol="0" anchor="t">
            <a:spAutoFit/>
          </a:bodyPr>
          <a:lstStyle/>
          <a:p>
            <a:pPr algn="ctr">
              <a:lnSpc>
                <a:spcPts val="3499"/>
              </a:lnSpc>
            </a:pPr>
            <a:r>
              <a:rPr lang="en-US" sz="2499">
                <a:solidFill>
                  <a:srgbClr val="000000"/>
                </a:solidFill>
                <a:latin typeface="Poppins"/>
                <a:ea typeface="Poppins"/>
                <a:cs typeface="Poppins"/>
                <a:sym typeface="Poppins"/>
              </a:rPr>
              <a:t>The model only considers moral reasoning and is typically centered on justice </a:t>
            </a:r>
          </a:p>
          <a:p>
            <a:pPr algn="ctr">
              <a:lnSpc>
                <a:spcPts val="3499"/>
              </a:lnSpc>
              <a:spcBef>
                <a:spcPct val="0"/>
              </a:spcBef>
            </a:pPr>
            <a:r>
              <a:rPr lang="en-US" sz="2499">
                <a:solidFill>
                  <a:srgbClr val="000000"/>
                </a:solidFill>
                <a:latin typeface="Poppins"/>
                <a:ea typeface="Poppins"/>
                <a:cs typeface="Poppins"/>
                <a:sym typeface="Poppins"/>
              </a:rPr>
              <a:t>issues, not moral behavior, care, and compassion (Henry, 2001).</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3121517" y="4354916"/>
            <a:ext cx="3782726" cy="4903384"/>
            <a:chOff x="0" y="0"/>
            <a:chExt cx="996273" cy="1291426"/>
          </a:xfrm>
        </p:grpSpPr>
        <p:sp>
          <p:nvSpPr>
            <p:cNvPr id="4" name="Freeform 4"/>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FFFF"/>
            </a:solidFill>
          </p:spPr>
          <p:txBody>
            <a:bodyPr/>
            <a:lstStyle/>
            <a:p>
              <a:endParaRPr lang="en-US"/>
            </a:p>
          </p:txBody>
        </p:sp>
        <p:sp>
          <p:nvSpPr>
            <p:cNvPr id="5" name="TextBox 5"/>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252637" y="4354916"/>
            <a:ext cx="3782726" cy="4903384"/>
            <a:chOff x="0" y="0"/>
            <a:chExt cx="996273" cy="1291426"/>
          </a:xfrm>
        </p:grpSpPr>
        <p:sp>
          <p:nvSpPr>
            <p:cNvPr id="7" name="Freeform 7"/>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FFFF"/>
            </a:solidFill>
          </p:spPr>
          <p:txBody>
            <a:bodyPr/>
            <a:lstStyle/>
            <a:p>
              <a:endParaRPr lang="en-US"/>
            </a:p>
          </p:txBody>
        </p:sp>
        <p:sp>
          <p:nvSpPr>
            <p:cNvPr id="8" name="TextBox 8"/>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383758" y="4354916"/>
            <a:ext cx="3782726" cy="4903384"/>
            <a:chOff x="0" y="0"/>
            <a:chExt cx="996273" cy="1291426"/>
          </a:xfrm>
        </p:grpSpPr>
        <p:sp>
          <p:nvSpPr>
            <p:cNvPr id="10" name="Freeform 10"/>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FFFF"/>
            </a:solidFill>
          </p:spPr>
          <p:txBody>
            <a:bodyPr/>
            <a:lstStyle/>
            <a:p>
              <a:endParaRPr lang="en-US"/>
            </a:p>
          </p:txBody>
        </p:sp>
        <p:sp>
          <p:nvSpPr>
            <p:cNvPr id="11" name="TextBox 11"/>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4417526" y="3759562"/>
            <a:ext cx="1190707" cy="119070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548647" y="3759562"/>
            <a:ext cx="1190707" cy="11907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679767" y="3759562"/>
            <a:ext cx="1190707" cy="11907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4444228" y="269614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4"/>
            <a:stretch>
              <a:fillRect/>
            </a:stretch>
          </a:blipFill>
        </p:spPr>
        <p:txBody>
          <a:bodyPr/>
          <a:lstStyle/>
          <a:p>
            <a:endParaRPr lang="en-US"/>
          </a:p>
        </p:txBody>
      </p:sp>
      <p:grpSp>
        <p:nvGrpSpPr>
          <p:cNvPr id="22" name="Group 22"/>
          <p:cNvGrpSpPr/>
          <p:nvPr/>
        </p:nvGrpSpPr>
        <p:grpSpPr>
          <a:xfrm>
            <a:off x="3866281" y="981646"/>
            <a:ext cx="10555438" cy="1966535"/>
            <a:chOff x="0" y="0"/>
            <a:chExt cx="2780033" cy="517935"/>
          </a:xfrm>
        </p:grpSpPr>
        <p:sp>
          <p:nvSpPr>
            <p:cNvPr id="23" name="Freeform 23"/>
            <p:cNvSpPr/>
            <p:nvPr/>
          </p:nvSpPr>
          <p:spPr>
            <a:xfrm>
              <a:off x="0" y="0"/>
              <a:ext cx="2780033" cy="517935"/>
            </a:xfrm>
            <a:custGeom>
              <a:avLst/>
              <a:gdLst/>
              <a:ahLst/>
              <a:cxnLst/>
              <a:rect l="l" t="t" r="r" b="b"/>
              <a:pathLst>
                <a:path w="2780033" h="517935">
                  <a:moveTo>
                    <a:pt x="67478" y="0"/>
                  </a:moveTo>
                  <a:lnTo>
                    <a:pt x="2712556" y="0"/>
                  </a:lnTo>
                  <a:cubicBezTo>
                    <a:pt x="2730452" y="0"/>
                    <a:pt x="2747615" y="7109"/>
                    <a:pt x="2760270" y="19764"/>
                  </a:cubicBezTo>
                  <a:cubicBezTo>
                    <a:pt x="2772924" y="32418"/>
                    <a:pt x="2780033" y="49581"/>
                    <a:pt x="2780033" y="67478"/>
                  </a:cubicBezTo>
                  <a:lnTo>
                    <a:pt x="2780033" y="450457"/>
                  </a:lnTo>
                  <a:cubicBezTo>
                    <a:pt x="2780033" y="487724"/>
                    <a:pt x="2749822" y="517935"/>
                    <a:pt x="2712556" y="517935"/>
                  </a:cubicBezTo>
                  <a:lnTo>
                    <a:pt x="67478" y="517935"/>
                  </a:lnTo>
                  <a:cubicBezTo>
                    <a:pt x="49581" y="517935"/>
                    <a:pt x="32418" y="510826"/>
                    <a:pt x="19764" y="498171"/>
                  </a:cubicBezTo>
                  <a:cubicBezTo>
                    <a:pt x="7109" y="485517"/>
                    <a:pt x="0" y="468354"/>
                    <a:pt x="0" y="450457"/>
                  </a:cubicBezTo>
                  <a:lnTo>
                    <a:pt x="0" y="67478"/>
                  </a:lnTo>
                  <a:cubicBezTo>
                    <a:pt x="0" y="30211"/>
                    <a:pt x="30211" y="0"/>
                    <a:pt x="67478" y="0"/>
                  </a:cubicBezTo>
                  <a:close/>
                </a:path>
              </a:pathLst>
            </a:custGeom>
            <a:solidFill>
              <a:srgbClr val="FFFFFF"/>
            </a:solidFill>
          </p:spPr>
          <p:txBody>
            <a:bodyPr/>
            <a:lstStyle/>
            <a:p>
              <a:endParaRPr lang="en-US"/>
            </a:p>
          </p:txBody>
        </p:sp>
        <p:sp>
          <p:nvSpPr>
            <p:cNvPr id="24" name="TextBox 24"/>
            <p:cNvSpPr txBox="1"/>
            <p:nvPr/>
          </p:nvSpPr>
          <p:spPr>
            <a:xfrm>
              <a:off x="0" y="-57150"/>
              <a:ext cx="2780033" cy="57508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5442888" y="1315021"/>
            <a:ext cx="7402224" cy="13811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APPLICATION IN </a:t>
            </a:r>
          </a:p>
          <a:p>
            <a:pPr algn="ctr">
              <a:lnSpc>
                <a:spcPts val="5400"/>
              </a:lnSpc>
            </a:pPr>
            <a:r>
              <a:rPr lang="en-US" sz="4500" b="1">
                <a:solidFill>
                  <a:srgbClr val="000000"/>
                </a:solidFill>
                <a:latin typeface="League Spartan"/>
                <a:ea typeface="League Spartan"/>
                <a:cs typeface="League Spartan"/>
                <a:sym typeface="League Spartan"/>
              </a:rPr>
              <a:t>HIGHER ED</a:t>
            </a:r>
          </a:p>
        </p:txBody>
      </p:sp>
      <p:sp>
        <p:nvSpPr>
          <p:cNvPr id="26" name="TextBox 26"/>
          <p:cNvSpPr txBox="1"/>
          <p:nvPr/>
        </p:nvSpPr>
        <p:spPr>
          <a:xfrm>
            <a:off x="3543227" y="5238224"/>
            <a:ext cx="2939305" cy="1289686"/>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Poppins Bold"/>
                <a:ea typeface="Poppins Bold"/>
                <a:cs typeface="Poppins Bold"/>
                <a:sym typeface="Poppins Bold"/>
              </a:rPr>
              <a:t>CASE STUDIES</a:t>
            </a:r>
          </a:p>
        </p:txBody>
      </p:sp>
      <p:sp>
        <p:nvSpPr>
          <p:cNvPr id="27" name="TextBox 27"/>
          <p:cNvSpPr txBox="1"/>
          <p:nvPr/>
        </p:nvSpPr>
        <p:spPr>
          <a:xfrm>
            <a:off x="4680872" y="3644064"/>
            <a:ext cx="664015" cy="1221679"/>
          </a:xfrm>
          <a:prstGeom prst="rect">
            <a:avLst/>
          </a:prstGeom>
        </p:spPr>
        <p:txBody>
          <a:bodyPr lIns="0" tIns="0" rIns="0" bIns="0" rtlCol="0" anchor="t">
            <a:spAutoFit/>
          </a:bodyPr>
          <a:lstStyle/>
          <a:p>
            <a:pPr algn="ctr">
              <a:lnSpc>
                <a:spcPts val="9417"/>
              </a:lnSpc>
              <a:spcBef>
                <a:spcPct val="0"/>
              </a:spcBef>
            </a:pPr>
            <a:r>
              <a:rPr lang="en-US" sz="6727" b="1">
                <a:solidFill>
                  <a:srgbClr val="FFFFFF"/>
                </a:solidFill>
                <a:latin typeface="Poppins Bold"/>
                <a:ea typeface="Poppins Bold"/>
                <a:cs typeface="Poppins Bold"/>
                <a:sym typeface="Poppins Bold"/>
              </a:rPr>
              <a:t>1</a:t>
            </a:r>
          </a:p>
        </p:txBody>
      </p:sp>
      <p:sp>
        <p:nvSpPr>
          <p:cNvPr id="28" name="TextBox 28"/>
          <p:cNvSpPr txBox="1"/>
          <p:nvPr/>
        </p:nvSpPr>
        <p:spPr>
          <a:xfrm>
            <a:off x="8811992" y="3644064"/>
            <a:ext cx="664015" cy="1221679"/>
          </a:xfrm>
          <a:prstGeom prst="rect">
            <a:avLst/>
          </a:prstGeom>
        </p:spPr>
        <p:txBody>
          <a:bodyPr lIns="0" tIns="0" rIns="0" bIns="0" rtlCol="0" anchor="t">
            <a:spAutoFit/>
          </a:bodyPr>
          <a:lstStyle/>
          <a:p>
            <a:pPr algn="ctr">
              <a:lnSpc>
                <a:spcPts val="9417"/>
              </a:lnSpc>
              <a:spcBef>
                <a:spcPct val="0"/>
              </a:spcBef>
            </a:pPr>
            <a:r>
              <a:rPr lang="en-US" sz="6727" b="1">
                <a:solidFill>
                  <a:srgbClr val="FFFFFF"/>
                </a:solidFill>
                <a:latin typeface="Poppins Bold"/>
                <a:ea typeface="Poppins Bold"/>
                <a:cs typeface="Poppins Bold"/>
                <a:sym typeface="Poppins Bold"/>
              </a:rPr>
              <a:t>2</a:t>
            </a:r>
          </a:p>
        </p:txBody>
      </p:sp>
      <p:sp>
        <p:nvSpPr>
          <p:cNvPr id="29" name="TextBox 29"/>
          <p:cNvSpPr txBox="1"/>
          <p:nvPr/>
        </p:nvSpPr>
        <p:spPr>
          <a:xfrm>
            <a:off x="12943113" y="3644064"/>
            <a:ext cx="664015" cy="1221679"/>
          </a:xfrm>
          <a:prstGeom prst="rect">
            <a:avLst/>
          </a:prstGeom>
        </p:spPr>
        <p:txBody>
          <a:bodyPr lIns="0" tIns="0" rIns="0" bIns="0" rtlCol="0" anchor="t">
            <a:spAutoFit/>
          </a:bodyPr>
          <a:lstStyle/>
          <a:p>
            <a:pPr algn="ctr">
              <a:lnSpc>
                <a:spcPts val="9417"/>
              </a:lnSpc>
              <a:spcBef>
                <a:spcPct val="0"/>
              </a:spcBef>
            </a:pPr>
            <a:r>
              <a:rPr lang="en-US" sz="6727" b="1">
                <a:solidFill>
                  <a:srgbClr val="FFFFFF"/>
                </a:solidFill>
                <a:latin typeface="Poppins Bold"/>
                <a:ea typeface="Poppins Bold"/>
                <a:cs typeface="Poppins Bold"/>
                <a:sym typeface="Poppins Bold"/>
              </a:rPr>
              <a:t>3</a:t>
            </a:r>
          </a:p>
        </p:txBody>
      </p:sp>
      <p:sp>
        <p:nvSpPr>
          <p:cNvPr id="30" name="TextBox 30"/>
          <p:cNvSpPr txBox="1"/>
          <p:nvPr/>
        </p:nvSpPr>
        <p:spPr>
          <a:xfrm>
            <a:off x="7674348" y="5238224"/>
            <a:ext cx="2939305" cy="1289686"/>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Poppins Bold"/>
                <a:ea typeface="Poppins Bold"/>
                <a:cs typeface="Poppins Bold"/>
                <a:sym typeface="Poppins Bold"/>
              </a:rPr>
              <a:t>ONLINE DISCUSSION</a:t>
            </a:r>
          </a:p>
        </p:txBody>
      </p:sp>
      <p:sp>
        <p:nvSpPr>
          <p:cNvPr id="31" name="TextBox 31"/>
          <p:cNvSpPr txBox="1"/>
          <p:nvPr/>
        </p:nvSpPr>
        <p:spPr>
          <a:xfrm>
            <a:off x="11805468" y="5238224"/>
            <a:ext cx="2939305" cy="1289686"/>
          </a:xfrm>
          <a:prstGeom prst="rect">
            <a:avLst/>
          </a:prstGeom>
        </p:spPr>
        <p:txBody>
          <a:bodyPr lIns="0" tIns="0" rIns="0" bIns="0" rtlCol="0" anchor="t">
            <a:spAutoFit/>
          </a:bodyPr>
          <a:lstStyle/>
          <a:p>
            <a:pPr algn="ctr">
              <a:lnSpc>
                <a:spcPts val="5039"/>
              </a:lnSpc>
              <a:spcBef>
                <a:spcPct val="0"/>
              </a:spcBef>
            </a:pPr>
            <a:r>
              <a:rPr lang="en-US" sz="3599" b="1">
                <a:solidFill>
                  <a:srgbClr val="000000"/>
                </a:solidFill>
                <a:latin typeface="Poppins Bold"/>
                <a:ea typeface="Poppins Bold"/>
                <a:cs typeface="Poppins Bold"/>
                <a:sym typeface="Poppins Bold"/>
              </a:rPr>
              <a:t>SERVICE-LEARNING</a:t>
            </a:r>
          </a:p>
        </p:txBody>
      </p:sp>
      <p:sp>
        <p:nvSpPr>
          <p:cNvPr id="32" name="TextBox 32"/>
          <p:cNvSpPr txBox="1"/>
          <p:nvPr/>
        </p:nvSpPr>
        <p:spPr>
          <a:xfrm>
            <a:off x="7478323" y="6613635"/>
            <a:ext cx="3331353" cy="2009140"/>
          </a:xfrm>
          <a:prstGeom prst="rect">
            <a:avLst/>
          </a:prstGeom>
        </p:spPr>
        <p:txBody>
          <a:bodyPr lIns="0" tIns="0" rIns="0" bIns="0" rtlCol="0" anchor="t">
            <a:spAutoFit/>
          </a:bodyPr>
          <a:lstStyle/>
          <a:p>
            <a:pPr algn="ctr">
              <a:lnSpc>
                <a:spcPts val="2659"/>
              </a:lnSpc>
            </a:pPr>
            <a:r>
              <a:rPr lang="en-US" sz="1899">
                <a:solidFill>
                  <a:srgbClr val="000000"/>
                </a:solidFill>
                <a:latin typeface="Poppins"/>
                <a:ea typeface="Poppins"/>
                <a:cs typeface="Poppins"/>
                <a:sym typeface="Poppins"/>
              </a:rPr>
              <a:t>Incorporate a morally provocative video related to course content that students discuss</a:t>
            </a:r>
          </a:p>
          <a:p>
            <a:pPr algn="ctr">
              <a:lnSpc>
                <a:spcPts val="2659"/>
              </a:lnSpc>
            </a:pPr>
            <a:r>
              <a:rPr lang="en-US" sz="1899">
                <a:solidFill>
                  <a:srgbClr val="000000"/>
                </a:solidFill>
                <a:latin typeface="Poppins"/>
                <a:ea typeface="Poppins"/>
                <a:cs typeface="Poppins"/>
                <a:sym typeface="Poppins"/>
              </a:rPr>
              <a:t>(Carmichael, et al., 2019).</a:t>
            </a:r>
          </a:p>
          <a:p>
            <a:pPr algn="ctr">
              <a:lnSpc>
                <a:spcPts val="2659"/>
              </a:lnSpc>
              <a:spcBef>
                <a:spcPct val="0"/>
              </a:spcBef>
            </a:pPr>
            <a:endParaRPr lang="en-US" sz="1899">
              <a:solidFill>
                <a:srgbClr val="000000"/>
              </a:solidFill>
              <a:latin typeface="Poppins"/>
              <a:ea typeface="Poppins"/>
              <a:cs typeface="Poppins"/>
              <a:sym typeface="Poppins"/>
            </a:endParaRPr>
          </a:p>
        </p:txBody>
      </p:sp>
      <p:sp>
        <p:nvSpPr>
          <p:cNvPr id="33" name="TextBox 33"/>
          <p:cNvSpPr txBox="1"/>
          <p:nvPr/>
        </p:nvSpPr>
        <p:spPr>
          <a:xfrm>
            <a:off x="11609444" y="6613635"/>
            <a:ext cx="3331353" cy="2009140"/>
          </a:xfrm>
          <a:prstGeom prst="rect">
            <a:avLst/>
          </a:prstGeom>
        </p:spPr>
        <p:txBody>
          <a:bodyPr lIns="0" tIns="0" rIns="0" bIns="0" rtlCol="0" anchor="t">
            <a:spAutoFit/>
          </a:bodyPr>
          <a:lstStyle/>
          <a:p>
            <a:pPr algn="ctr">
              <a:lnSpc>
                <a:spcPts val="2659"/>
              </a:lnSpc>
            </a:pPr>
            <a:r>
              <a:rPr lang="en-US" sz="1899">
                <a:solidFill>
                  <a:srgbClr val="000000"/>
                </a:solidFill>
                <a:latin typeface="Poppins"/>
                <a:ea typeface="Poppins"/>
                <a:cs typeface="Poppins"/>
                <a:sym typeface="Poppins"/>
              </a:rPr>
              <a:t>Engage students in community service projects that challenge </a:t>
            </a:r>
          </a:p>
          <a:p>
            <a:pPr algn="ctr">
              <a:lnSpc>
                <a:spcPts val="2659"/>
              </a:lnSpc>
              <a:spcBef>
                <a:spcPct val="0"/>
              </a:spcBef>
            </a:pPr>
            <a:r>
              <a:rPr lang="en-US" sz="1899">
                <a:solidFill>
                  <a:srgbClr val="000000"/>
                </a:solidFill>
                <a:latin typeface="Poppins"/>
                <a:ea typeface="Poppins"/>
                <a:cs typeface="Poppins"/>
                <a:sym typeface="Poppins"/>
              </a:rPr>
              <a:t>them to apply ethical principles in real-world contexts.</a:t>
            </a:r>
          </a:p>
        </p:txBody>
      </p:sp>
      <p:sp>
        <p:nvSpPr>
          <p:cNvPr id="34" name="TextBox 34"/>
          <p:cNvSpPr txBox="1"/>
          <p:nvPr/>
        </p:nvSpPr>
        <p:spPr>
          <a:xfrm>
            <a:off x="3347203" y="6613635"/>
            <a:ext cx="3331353" cy="23425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Use case studies and scenarios to illustrate moral dilemmas and have students discuss their approach to resolving them (Gardiner, 1999-2000).</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3300" y="515139"/>
            <a:ext cx="11201400" cy="1550270"/>
            <a:chOff x="0" y="0"/>
            <a:chExt cx="2950163" cy="408301"/>
          </a:xfrm>
        </p:grpSpPr>
        <p:sp>
          <p:nvSpPr>
            <p:cNvPr id="3" name="Freeform 3"/>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000000"/>
            </a:solidFill>
          </p:spPr>
          <p:txBody>
            <a:bodyPr/>
            <a:lstStyle/>
            <a:p>
              <a:endParaRPr lang="en-US"/>
            </a:p>
          </p:txBody>
        </p:sp>
        <p:sp>
          <p:nvSpPr>
            <p:cNvPr id="4" name="TextBox 4"/>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499604" y="9833549"/>
            <a:ext cx="19491312" cy="944884"/>
            <a:chOff x="0" y="0"/>
            <a:chExt cx="5133514" cy="248858"/>
          </a:xfrm>
        </p:grpSpPr>
        <p:sp>
          <p:nvSpPr>
            <p:cNvPr id="8" name="Freeform 8"/>
            <p:cNvSpPr/>
            <p:nvPr/>
          </p:nvSpPr>
          <p:spPr>
            <a:xfrm>
              <a:off x="0" y="0"/>
              <a:ext cx="5133514" cy="248858"/>
            </a:xfrm>
            <a:custGeom>
              <a:avLst/>
              <a:gdLst/>
              <a:ahLst/>
              <a:cxnLst/>
              <a:rect l="l" t="t" r="r" b="b"/>
              <a:pathLst>
                <a:path w="5133514" h="248858">
                  <a:moveTo>
                    <a:pt x="0" y="0"/>
                  </a:moveTo>
                  <a:lnTo>
                    <a:pt x="5133514" y="0"/>
                  </a:lnTo>
                  <a:lnTo>
                    <a:pt x="5133514" y="248858"/>
                  </a:lnTo>
                  <a:lnTo>
                    <a:pt x="0" y="248858"/>
                  </a:lnTo>
                  <a:close/>
                </a:path>
              </a:pathLst>
            </a:custGeom>
            <a:solidFill>
              <a:srgbClr val="000000"/>
            </a:solidFill>
          </p:spPr>
          <p:txBody>
            <a:bodyPr/>
            <a:lstStyle/>
            <a:p>
              <a:endParaRPr lang="en-US"/>
            </a:p>
          </p:txBody>
        </p:sp>
        <p:sp>
          <p:nvSpPr>
            <p:cNvPr id="9" name="TextBox 9"/>
            <p:cNvSpPr txBox="1"/>
            <p:nvPr/>
          </p:nvSpPr>
          <p:spPr>
            <a:xfrm>
              <a:off x="0" y="-57150"/>
              <a:ext cx="5133514" cy="30600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686207" y="937849"/>
            <a:ext cx="6915587" cy="695325"/>
          </a:xfrm>
          <a:prstGeom prst="rect">
            <a:avLst/>
          </a:prstGeom>
        </p:spPr>
        <p:txBody>
          <a:bodyPr lIns="0" tIns="0" rIns="0" bIns="0" rtlCol="0" anchor="t">
            <a:spAutoFit/>
          </a:bodyPr>
          <a:lstStyle/>
          <a:p>
            <a:pPr algn="ctr">
              <a:lnSpc>
                <a:spcPts val="5400"/>
              </a:lnSpc>
            </a:pPr>
            <a:r>
              <a:rPr lang="en-US" sz="4500" b="1">
                <a:solidFill>
                  <a:srgbClr val="FFFFFF"/>
                </a:solidFill>
                <a:latin typeface="League Spartan"/>
                <a:ea typeface="League Spartan"/>
                <a:cs typeface="League Spartan"/>
                <a:sym typeface="League Spartan"/>
              </a:rPr>
              <a:t>BIBLIOGRAPHY</a:t>
            </a:r>
          </a:p>
        </p:txBody>
      </p:sp>
      <p:sp>
        <p:nvSpPr>
          <p:cNvPr id="11" name="TextBox 11"/>
          <p:cNvSpPr txBox="1"/>
          <p:nvPr/>
        </p:nvSpPr>
        <p:spPr>
          <a:xfrm>
            <a:off x="2152564" y="2530421"/>
            <a:ext cx="13982872" cy="6934200"/>
          </a:xfrm>
          <a:prstGeom prst="rect">
            <a:avLst/>
          </a:prstGeom>
        </p:spPr>
        <p:txBody>
          <a:bodyPr lIns="0" tIns="0" rIns="0" bIns="0" rtlCol="0" anchor="t">
            <a:spAutoFit/>
          </a:bodyPr>
          <a:lstStyle/>
          <a:p>
            <a:pPr algn="l">
              <a:lnSpc>
                <a:spcPts val="1679"/>
              </a:lnSpc>
            </a:pPr>
            <a:r>
              <a:rPr lang="en-US" sz="1399">
                <a:solidFill>
                  <a:srgbClr val="000000"/>
                </a:solidFill>
                <a:latin typeface="Poppins"/>
                <a:ea typeface="Poppins"/>
                <a:cs typeface="Poppins"/>
                <a:sym typeface="Poppins"/>
              </a:rPr>
              <a:t>Behaviorism in education: What is Behavioral learning Theory? (2023. August 17) National University. https://www.nu.edu/blog/behaviorism-in-education/</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Behavioural Learning Theory: Types, Benefits And Strategies. (2024, June 20). Career Development. Retrieved August 31, 2024, from https://in.indeed.com/career-advice/career-development/behavioural-learning-theory</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Bell, P. E., &amp; Liu, L. (2015). Social Justice Reasoning of Education Undergraduates: Effects of Instruction in Moral Development Theory and Dilemma Discussion in the Asynchronous Online Classroom. International Journal of Technology in Teaching and Learning, 11(1), 60-75.</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Carmichael, Cheryl L., et al. (2019). Classroom Activity for Teaching Kohlberg’s Theory of Moral Development. Teaching of Psychology 46(1), 80-86. https://doi.org/10.1177/0098628318816180</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Circuit Design Simulation of Electrical Circuits - Tinkercad. (n.d.). Tinkercad. https://www.tinkercad.com/things/1vhoLjgxTQU-simulation-of-electrical-circuits</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Gardiner, Lion F. (1999-2000). Fostering Student Moral Development. Essays on Teaching Excellence, 11(7), (n.p.).</a:t>
            </a:r>
          </a:p>
          <a:p>
            <a:pPr algn="l">
              <a:lnSpc>
                <a:spcPts val="1679"/>
              </a:lnSpc>
            </a:pPr>
            <a:r>
              <a:rPr lang="en-US" sz="1399">
                <a:solidFill>
                  <a:srgbClr val="000000"/>
                </a:solidFill>
                <a:latin typeface="Poppins"/>
                <a:ea typeface="Poppins"/>
                <a:cs typeface="Poppins"/>
                <a:sym typeface="Poppins"/>
              </a:rPr>
              <a:t>education/</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Goldberg, M. H., &amp; Carmichael, C. L. (2022, October 3). A classroom activity for teaching Kohlberg’s theory of moral development. OSF. https://osf.io/aqg5j/</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Henry, Sue Ellen. (2001). What happens when we use Kohlberg: His troubling functionalism and the potential of pragmatism in moral education. Educational Theory, 51(3), 259-276. </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Main, P. (2023, February 27). Kohlberg’s moral development stages. Structural Learning. https://www.structural-learning.com/post/kohlbergs-moral-development-stagesTprestianni. (2023, August 17). </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Murillo-Llorente MT, Navarro-Martínez O, Valle VI, Pérez-Bermejo M. Using the Reflective Journal to Improve Practical Skills Integrating Affective and Self-Critical Aspects in Impoverished International Environments. A Pilot Test. Int J Environ Res Public Health. 2021 Aug 23;18(16):8876</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Sprouts. (2020). Kohlberg’s 6 Stages of Moral Development [Video]. YouTube. </a:t>
            </a:r>
          </a:p>
          <a:p>
            <a:pPr algn="l">
              <a:lnSpc>
                <a:spcPts val="1679"/>
              </a:lnSpc>
            </a:pPr>
            <a:endParaRPr lang="en-US" sz="1399">
              <a:solidFill>
                <a:srgbClr val="000000"/>
              </a:solidFill>
              <a:latin typeface="Poppins"/>
              <a:ea typeface="Poppins"/>
              <a:cs typeface="Poppins"/>
              <a:sym typeface="Poppins"/>
            </a:endParaRPr>
          </a:p>
          <a:p>
            <a:pPr algn="l">
              <a:lnSpc>
                <a:spcPts val="1679"/>
              </a:lnSpc>
            </a:pPr>
            <a:r>
              <a:rPr lang="en-US" sz="1399">
                <a:solidFill>
                  <a:srgbClr val="000000"/>
                </a:solidFill>
                <a:latin typeface="Poppins"/>
                <a:ea typeface="Poppins"/>
                <a:cs typeface="Poppins"/>
                <a:sym typeface="Poppins"/>
              </a:rPr>
              <a:t>Teaching methods. (2024, July 16). Office of Curriculum, Assessment and Teaching Transformation - University at Buffalo. </a:t>
            </a:r>
            <a:r>
              <a:rPr lang="en-US" sz="1399" u="sng">
                <a:solidFill>
                  <a:srgbClr val="000000"/>
                </a:solidFill>
                <a:latin typeface="Poppins"/>
                <a:ea typeface="Poppins"/>
                <a:cs typeface="Poppins"/>
                <a:sym typeface="Poppins"/>
                <a:hlinkClick r:id="rId3" tooltip="https://www.buffalo.edu/catt/teach/develop/design/teaching-methods.html"/>
              </a:rPr>
              <a:t>https://www.buffalo.edu/catt/teach/develop/design/teaching-methods.html</a:t>
            </a:r>
          </a:p>
          <a:p>
            <a:pPr algn="l">
              <a:lnSpc>
                <a:spcPts val="1679"/>
              </a:lnSpc>
            </a:pPr>
            <a:endParaRPr lang="en-US" sz="1399" u="sng">
              <a:solidFill>
                <a:srgbClr val="000000"/>
              </a:solidFill>
              <a:latin typeface="Poppins"/>
              <a:ea typeface="Poppins"/>
              <a:cs typeface="Poppins"/>
              <a:sym typeface="Poppins"/>
              <a:hlinkClick r:id="rId3" tooltip="https://www.buffalo.edu/catt/teach/develop/design/teaching-methods.html"/>
            </a:endParaRPr>
          </a:p>
          <a:p>
            <a:pPr algn="l">
              <a:lnSpc>
                <a:spcPts val="1679"/>
              </a:lnSpc>
            </a:pPr>
            <a:endParaRPr lang="en-US" sz="1399" u="sng">
              <a:solidFill>
                <a:srgbClr val="000000"/>
              </a:solidFill>
              <a:latin typeface="Poppins"/>
              <a:ea typeface="Poppins"/>
              <a:cs typeface="Poppins"/>
              <a:sym typeface="Poppins"/>
              <a:hlinkClick r:id="rId3" tooltip="https://www.buffalo.edu/catt/teach/develop/design/teaching-methods.htm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801313">
            <a:off x="7944412" y="2305957"/>
            <a:ext cx="1603602" cy="9552208"/>
            <a:chOff x="0" y="0"/>
            <a:chExt cx="422348" cy="2515808"/>
          </a:xfrm>
        </p:grpSpPr>
        <p:sp>
          <p:nvSpPr>
            <p:cNvPr id="4" name="Freeform 4"/>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2B9D8F"/>
            </a:solidFill>
          </p:spPr>
          <p:txBody>
            <a:bodyPr/>
            <a:lstStyle/>
            <a:p>
              <a:endParaRPr lang="en-US"/>
            </a:p>
          </p:txBody>
        </p:sp>
        <p:sp>
          <p:nvSpPr>
            <p:cNvPr id="5" name="TextBox 5"/>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801313">
            <a:off x="17293479" y="-4169084"/>
            <a:ext cx="1603602" cy="9552208"/>
            <a:chOff x="0" y="0"/>
            <a:chExt cx="422348" cy="2515808"/>
          </a:xfrm>
        </p:grpSpPr>
        <p:sp>
          <p:nvSpPr>
            <p:cNvPr id="7" name="Freeform 7"/>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2B9D8F"/>
            </a:solidFill>
          </p:spPr>
          <p:txBody>
            <a:bodyPr/>
            <a:lstStyle/>
            <a:p>
              <a:endParaRPr lang="en-US"/>
            </a:p>
          </p:txBody>
        </p:sp>
        <p:sp>
          <p:nvSpPr>
            <p:cNvPr id="8" name="TextBox 8"/>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323218">
            <a:off x="-260294" y="-2499941"/>
            <a:ext cx="9329309" cy="13900928"/>
            <a:chOff x="0" y="0"/>
            <a:chExt cx="640025" cy="953655"/>
          </a:xfrm>
        </p:grpSpPr>
        <p:sp>
          <p:nvSpPr>
            <p:cNvPr id="10" name="Freeform 10"/>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E76F51"/>
            </a:solidFill>
          </p:spPr>
          <p:txBody>
            <a:bodyPr/>
            <a:lstStyle/>
            <a:p>
              <a:endParaRPr lang="en-US"/>
            </a:p>
          </p:txBody>
        </p:sp>
        <p:sp>
          <p:nvSpPr>
            <p:cNvPr id="11" name="TextBox 11"/>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txBody>
          <a:bodyPr/>
          <a:lstStyle/>
          <a:p>
            <a:endParaRPr lang="en-US"/>
          </a:p>
        </p:txBody>
      </p:sp>
      <p:grpSp>
        <p:nvGrpSpPr>
          <p:cNvPr id="13" name="Group 13"/>
          <p:cNvGrpSpPr/>
          <p:nvPr/>
        </p:nvGrpSpPr>
        <p:grpSpPr>
          <a:xfrm>
            <a:off x="0" y="-110826"/>
            <a:ext cx="10341615" cy="10508652"/>
            <a:chOff x="0" y="0"/>
            <a:chExt cx="5765800" cy="5858929"/>
          </a:xfrm>
        </p:grpSpPr>
        <p:sp>
          <p:nvSpPr>
            <p:cNvPr id="14" name="Freeform 14"/>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4"/>
              <a:stretch>
                <a:fillRect l="-26258" r="-26258"/>
              </a:stretch>
            </a:blipFill>
          </p:spPr>
          <p:txBody>
            <a:bodyPr/>
            <a:lstStyle/>
            <a:p>
              <a:endParaRPr lang="en-US"/>
            </a:p>
          </p:txBody>
        </p:sp>
      </p:grpSp>
      <p:grpSp>
        <p:nvGrpSpPr>
          <p:cNvPr id="15" name="Group 15"/>
          <p:cNvGrpSpPr/>
          <p:nvPr/>
        </p:nvGrpSpPr>
        <p:grpSpPr>
          <a:xfrm rot="-1801313">
            <a:off x="-1212776" y="4436810"/>
            <a:ext cx="2060748" cy="7889373"/>
            <a:chOff x="0" y="0"/>
            <a:chExt cx="542748" cy="2077860"/>
          </a:xfrm>
        </p:grpSpPr>
        <p:sp>
          <p:nvSpPr>
            <p:cNvPr id="16" name="Freeform 16"/>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E76F51"/>
            </a:solidFill>
          </p:spPr>
          <p:txBody>
            <a:bodyPr/>
            <a:lstStyle/>
            <a:p>
              <a:endParaRPr lang="en-US"/>
            </a:p>
          </p:txBody>
        </p:sp>
        <p:sp>
          <p:nvSpPr>
            <p:cNvPr id="17" name="TextBox 17"/>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txBody>
          <a:bodyPr/>
          <a:lstStyle/>
          <a:p>
            <a:endParaRPr lang="en-US"/>
          </a:p>
        </p:txBody>
      </p:sp>
      <p:grpSp>
        <p:nvGrpSpPr>
          <p:cNvPr id="19" name="Group 19"/>
          <p:cNvGrpSpPr/>
          <p:nvPr/>
        </p:nvGrpSpPr>
        <p:grpSpPr>
          <a:xfrm rot="2252587">
            <a:off x="-1105257" y="-2239445"/>
            <a:ext cx="3086100" cy="7845843"/>
            <a:chOff x="0" y="0"/>
            <a:chExt cx="812800" cy="2066395"/>
          </a:xfrm>
        </p:grpSpPr>
        <p:sp>
          <p:nvSpPr>
            <p:cNvPr id="20" name="Freeform 20"/>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2B9D8F"/>
            </a:solidFill>
          </p:spPr>
          <p:txBody>
            <a:bodyPr/>
            <a:lstStyle/>
            <a:p>
              <a:endParaRPr lang="en-US"/>
            </a:p>
          </p:txBody>
        </p:sp>
        <p:sp>
          <p:nvSpPr>
            <p:cNvPr id="21" name="TextBox 21"/>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1426195" y="2866584"/>
            <a:ext cx="4983534" cy="484679"/>
          </a:xfrm>
          <a:prstGeom prst="rect">
            <a:avLst/>
          </a:prstGeom>
        </p:spPr>
        <p:txBody>
          <a:bodyPr lIns="0" tIns="0" rIns="0" bIns="0" rtlCol="0" anchor="t">
            <a:spAutoFit/>
          </a:bodyPr>
          <a:lstStyle/>
          <a:p>
            <a:pPr algn="ctr">
              <a:lnSpc>
                <a:spcPts val="3891"/>
              </a:lnSpc>
            </a:pPr>
            <a:r>
              <a:rPr lang="en-US" sz="3242" b="1" dirty="0">
                <a:solidFill>
                  <a:srgbClr val="FFFFFF"/>
                </a:solidFill>
                <a:latin typeface="League Spartan"/>
                <a:ea typeface="League Spartan"/>
                <a:cs typeface="League Spartan"/>
                <a:sym typeface="League Spartan"/>
              </a:rPr>
              <a:t>PRESENTED BY</a:t>
            </a:r>
          </a:p>
        </p:txBody>
      </p:sp>
      <p:sp>
        <p:nvSpPr>
          <p:cNvPr id="31" name="TextBox 30">
            <a:extLst>
              <a:ext uri="{FF2B5EF4-FFF2-40B4-BE49-F238E27FC236}">
                <a16:creationId xmlns:a16="http://schemas.microsoft.com/office/drawing/2014/main" id="{5F76E97D-EC51-5CB9-B0FE-7B9A20D8D6FC}"/>
              </a:ext>
            </a:extLst>
          </p:cNvPr>
          <p:cNvSpPr txBox="1"/>
          <p:nvPr/>
        </p:nvSpPr>
        <p:spPr>
          <a:xfrm>
            <a:off x="10657574" y="3299757"/>
            <a:ext cx="7010400" cy="2554545"/>
          </a:xfrm>
          <a:prstGeom prst="rect">
            <a:avLst/>
          </a:prstGeom>
          <a:noFill/>
        </p:spPr>
        <p:txBody>
          <a:bodyPr wrap="square" rtlCol="0">
            <a:spAutoFit/>
          </a:bodyPr>
          <a:lstStyle/>
          <a:p>
            <a:r>
              <a:rPr lang="en-US" sz="4000" dirty="0">
                <a:hlinkClick r:id="rId5"/>
              </a:rPr>
              <a:t>WIX </a:t>
            </a:r>
            <a:r>
              <a:rPr lang="en-US" sz="4000" dirty="0" err="1">
                <a:hlinkClick r:id="rId5"/>
              </a:rPr>
              <a:t>ePortfolio</a:t>
            </a:r>
            <a:endParaRPr lang="en-US" sz="4000" dirty="0"/>
          </a:p>
          <a:p>
            <a:r>
              <a:rPr lang="en-US" sz="4000" dirty="0"/>
              <a:t>Amy Greenwood</a:t>
            </a:r>
          </a:p>
          <a:p>
            <a:r>
              <a:rPr lang="en-US" sz="4000" dirty="0">
                <a:hlinkClick r:id="rId6"/>
              </a:rPr>
              <a:t>ahgreenwood31@gmail.com </a:t>
            </a:r>
            <a:endParaRPr lang="en-US" sz="4000" dirty="0"/>
          </a:p>
          <a:p>
            <a:r>
              <a:rPr lang="en-US" sz="4000" dirty="0"/>
              <a:t>2023-2025</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90651" y="923673"/>
            <a:ext cx="9784422" cy="2057400"/>
            <a:chOff x="0" y="0"/>
            <a:chExt cx="2576967" cy="541867"/>
          </a:xfrm>
        </p:grpSpPr>
        <p:sp>
          <p:nvSpPr>
            <p:cNvPr id="4" name="Freeform 4"/>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FFFF"/>
            </a:solidFill>
          </p:spPr>
          <p:txBody>
            <a:bodyPr/>
            <a:lstStyle/>
            <a:p>
              <a:endParaRPr lang="en-US"/>
            </a:p>
          </p:txBody>
        </p:sp>
        <p:sp>
          <p:nvSpPr>
            <p:cNvPr id="5" name="TextBox 5"/>
            <p:cNvSpPr txBox="1"/>
            <p:nvPr/>
          </p:nvSpPr>
          <p:spPr>
            <a:xfrm>
              <a:off x="0" y="-57150"/>
              <a:ext cx="2576967" cy="59901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49650" y="716300"/>
            <a:ext cx="6933865" cy="10831841"/>
            <a:chOff x="0" y="0"/>
            <a:chExt cx="9245153" cy="14442454"/>
          </a:xfrm>
        </p:grpSpPr>
        <p:pic>
          <p:nvPicPr>
            <p:cNvPr id="7" name="Picture 7"/>
            <p:cNvPicPr>
              <a:picLocks noChangeAspect="1"/>
            </p:cNvPicPr>
            <p:nvPr/>
          </p:nvPicPr>
          <p:blipFill>
            <a:blip r:embed="rId4"/>
            <a:srcRect l="28675" r="28675"/>
            <a:stretch>
              <a:fillRect/>
            </a:stretch>
          </p:blipFill>
          <p:spPr>
            <a:xfrm>
              <a:off x="0" y="0"/>
              <a:ext cx="9245153" cy="14442454"/>
            </a:xfrm>
            <a:prstGeom prst="rect">
              <a:avLst/>
            </a:prstGeom>
          </p:spPr>
        </p:pic>
      </p:grpSp>
      <p:grpSp>
        <p:nvGrpSpPr>
          <p:cNvPr id="8" name="Group 8"/>
          <p:cNvGrpSpPr/>
          <p:nvPr/>
        </p:nvGrpSpPr>
        <p:grpSpPr>
          <a:xfrm rot="10799999">
            <a:off x="9144000" y="6390939"/>
            <a:ext cx="5443005" cy="4762630"/>
            <a:chOff x="0" y="0"/>
            <a:chExt cx="812800" cy="711200"/>
          </a:xfrm>
        </p:grpSpPr>
        <p:sp>
          <p:nvSpPr>
            <p:cNvPr id="9" name="Freeform 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76F51"/>
            </a:solidFill>
          </p:spPr>
          <p:txBody>
            <a:bodyPr/>
            <a:lstStyle/>
            <a:p>
              <a:endParaRPr lang="en-US"/>
            </a:p>
          </p:txBody>
        </p:sp>
        <p:sp>
          <p:nvSpPr>
            <p:cNvPr id="10" name="TextBox 10"/>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3609890">
            <a:off x="8226948" y="816145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5">
              <a:alphaModFix amt="55000"/>
            </a:blip>
            <a:stretch>
              <a:fillRect/>
            </a:stretch>
          </a:blipFill>
        </p:spPr>
        <p:txBody>
          <a:bodyPr/>
          <a:lstStyle/>
          <a:p>
            <a:endParaRPr lang="en-US"/>
          </a:p>
        </p:txBody>
      </p:sp>
      <p:sp>
        <p:nvSpPr>
          <p:cNvPr id="12" name="Freeform 12"/>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5">
              <a:alphaModFix amt="55000"/>
            </a:blip>
            <a:stretch>
              <a:fillRect/>
            </a:stretch>
          </a:blipFill>
        </p:spPr>
        <p:txBody>
          <a:bodyPr/>
          <a:lstStyle/>
          <a:p>
            <a:endParaRPr lang="en-US"/>
          </a:p>
        </p:txBody>
      </p:sp>
      <p:grpSp>
        <p:nvGrpSpPr>
          <p:cNvPr id="13" name="Group 13"/>
          <p:cNvGrpSpPr/>
          <p:nvPr/>
        </p:nvGrpSpPr>
        <p:grpSpPr>
          <a:xfrm rot="-1772257">
            <a:off x="11897977" y="4458033"/>
            <a:ext cx="1688777" cy="7462842"/>
            <a:chOff x="0" y="0"/>
            <a:chExt cx="444781" cy="1965522"/>
          </a:xfrm>
        </p:grpSpPr>
        <p:sp>
          <p:nvSpPr>
            <p:cNvPr id="14" name="Freeform 14"/>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FFFFFF"/>
            </a:solidFill>
          </p:spPr>
          <p:txBody>
            <a:bodyPr/>
            <a:lstStyle/>
            <a:p>
              <a:endParaRPr lang="en-US"/>
            </a:p>
          </p:txBody>
        </p:sp>
        <p:sp>
          <p:nvSpPr>
            <p:cNvPr id="15" name="TextBox 15"/>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997894">
            <a:off x="11094392" y="-983153"/>
            <a:ext cx="1758392" cy="6729346"/>
            <a:chOff x="0" y="0"/>
            <a:chExt cx="463116" cy="1772338"/>
          </a:xfrm>
        </p:grpSpPr>
        <p:sp>
          <p:nvSpPr>
            <p:cNvPr id="17" name="Freeform 17"/>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FFFFFF"/>
            </a:solidFill>
          </p:spPr>
          <p:txBody>
            <a:bodyPr/>
            <a:lstStyle/>
            <a:p>
              <a:endParaRPr lang="en-US"/>
            </a:p>
          </p:txBody>
        </p:sp>
        <p:sp>
          <p:nvSpPr>
            <p:cNvPr id="18" name="TextBox 18"/>
            <p:cNvSpPr txBox="1"/>
            <p:nvPr/>
          </p:nvSpPr>
          <p:spPr>
            <a:xfrm>
              <a:off x="0" y="-57150"/>
              <a:ext cx="463116" cy="1829488"/>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28700" y="1686194"/>
            <a:ext cx="7402224" cy="695325"/>
          </a:xfrm>
          <a:prstGeom prst="rect">
            <a:avLst/>
          </a:prstGeom>
        </p:spPr>
        <p:txBody>
          <a:bodyPr lIns="0" tIns="0" rIns="0" bIns="0" rtlCol="0" anchor="t">
            <a:spAutoFit/>
          </a:bodyPr>
          <a:lstStyle/>
          <a:p>
            <a:pPr algn="l">
              <a:lnSpc>
                <a:spcPts val="5400"/>
              </a:lnSpc>
            </a:pPr>
            <a:r>
              <a:rPr lang="en-US" sz="4500" b="1">
                <a:solidFill>
                  <a:srgbClr val="000000"/>
                </a:solidFill>
                <a:latin typeface="League Spartan"/>
                <a:ea typeface="League Spartan"/>
                <a:cs typeface="League Spartan"/>
                <a:sym typeface="League Spartan"/>
              </a:rPr>
              <a:t>BEHAVIORISM</a:t>
            </a:r>
          </a:p>
        </p:txBody>
      </p:sp>
      <p:sp>
        <p:nvSpPr>
          <p:cNvPr id="20" name="TextBox 20"/>
          <p:cNvSpPr txBox="1"/>
          <p:nvPr/>
        </p:nvSpPr>
        <p:spPr>
          <a:xfrm>
            <a:off x="705788" y="3353873"/>
            <a:ext cx="7924764" cy="1953895"/>
          </a:xfrm>
          <a:prstGeom prst="rect">
            <a:avLst/>
          </a:prstGeom>
        </p:spPr>
        <p:txBody>
          <a:bodyPr lIns="0" tIns="0" rIns="0" bIns="0" rtlCol="0" anchor="t">
            <a:spAutoFit/>
          </a:bodyPr>
          <a:lstStyle/>
          <a:p>
            <a:pPr algn="l">
              <a:lnSpc>
                <a:spcPts val="3079"/>
              </a:lnSpc>
            </a:pPr>
            <a:r>
              <a:rPr lang="en-US" sz="2199">
                <a:solidFill>
                  <a:srgbClr val="FFFFFF"/>
                </a:solidFill>
                <a:latin typeface="Poppins"/>
                <a:ea typeface="Poppins"/>
                <a:cs typeface="Poppins"/>
                <a:sym typeface="Poppins"/>
              </a:rPr>
              <a:t>Behaviorism is a learning theory that focuses on observable behaviors and how they are </a:t>
            </a:r>
          </a:p>
          <a:p>
            <a:pPr algn="l">
              <a:lnSpc>
                <a:spcPts val="3079"/>
              </a:lnSpc>
            </a:pPr>
            <a:r>
              <a:rPr lang="en-US" sz="2199">
                <a:solidFill>
                  <a:srgbClr val="FFFFFF"/>
                </a:solidFill>
                <a:latin typeface="Poppins"/>
                <a:ea typeface="Poppins"/>
                <a:cs typeface="Poppins"/>
                <a:sym typeface="Poppins"/>
              </a:rPr>
              <a:t>shaped by environmental stimuli. Instruction often revolves around a cyclical pattern.</a:t>
            </a:r>
          </a:p>
          <a:p>
            <a:pPr algn="l">
              <a:lnSpc>
                <a:spcPts val="3079"/>
              </a:lnSpc>
            </a:pPr>
            <a:endParaRPr lang="en-US" sz="2199">
              <a:solidFill>
                <a:srgbClr val="FFFFFF"/>
              </a:solidFill>
              <a:latin typeface="Poppins"/>
              <a:ea typeface="Poppins"/>
              <a:cs typeface="Poppins"/>
              <a:sym typeface="Poppins"/>
            </a:endParaRPr>
          </a:p>
        </p:txBody>
      </p:sp>
      <p:sp>
        <p:nvSpPr>
          <p:cNvPr id="21" name="TextBox 21"/>
          <p:cNvSpPr txBox="1"/>
          <p:nvPr/>
        </p:nvSpPr>
        <p:spPr>
          <a:xfrm>
            <a:off x="705788" y="5422426"/>
            <a:ext cx="9600830" cy="3125470"/>
          </a:xfrm>
          <a:prstGeom prst="rect">
            <a:avLst/>
          </a:prstGeom>
        </p:spPr>
        <p:txBody>
          <a:bodyPr lIns="0" tIns="0" rIns="0" bIns="0" rtlCol="0" anchor="t">
            <a:spAutoFit/>
          </a:bodyPr>
          <a:lstStyle/>
          <a:p>
            <a:pPr algn="just">
              <a:lnSpc>
                <a:spcPts val="3079"/>
              </a:lnSpc>
            </a:pPr>
            <a:r>
              <a:rPr lang="en-US" sz="2199">
                <a:solidFill>
                  <a:srgbClr val="FFFFFF"/>
                </a:solidFill>
                <a:latin typeface="Poppins"/>
                <a:ea typeface="Poppins"/>
                <a:cs typeface="Poppins"/>
                <a:sym typeface="Poppins"/>
              </a:rPr>
              <a:t>John B. Watson (1878 - 1958)</a:t>
            </a:r>
          </a:p>
          <a:p>
            <a:pPr marL="474978" lvl="1" indent="-237489" algn="just">
              <a:lnSpc>
                <a:spcPts val="3079"/>
              </a:lnSpc>
              <a:buFont typeface="Arial"/>
              <a:buChar char="•"/>
            </a:pPr>
            <a:r>
              <a:rPr lang="en-US" sz="2199">
                <a:solidFill>
                  <a:srgbClr val="FFFFFF"/>
                </a:solidFill>
                <a:latin typeface="Poppins"/>
                <a:ea typeface="Poppins"/>
                <a:cs typeface="Poppins"/>
                <a:sym typeface="Poppins"/>
              </a:rPr>
              <a:t>Founder of Behaviorist theory</a:t>
            </a:r>
          </a:p>
          <a:p>
            <a:pPr algn="just">
              <a:lnSpc>
                <a:spcPts val="3079"/>
              </a:lnSpc>
            </a:pPr>
            <a:endParaRPr lang="en-US" sz="2199">
              <a:solidFill>
                <a:srgbClr val="FFFFFF"/>
              </a:solidFill>
              <a:latin typeface="Poppins"/>
              <a:ea typeface="Poppins"/>
              <a:cs typeface="Poppins"/>
              <a:sym typeface="Poppins"/>
            </a:endParaRPr>
          </a:p>
          <a:p>
            <a:pPr algn="just">
              <a:lnSpc>
                <a:spcPts val="3079"/>
              </a:lnSpc>
            </a:pPr>
            <a:r>
              <a:rPr lang="en-US" sz="2199">
                <a:solidFill>
                  <a:srgbClr val="FFFFFF"/>
                </a:solidFill>
                <a:latin typeface="Poppins"/>
                <a:ea typeface="Poppins"/>
                <a:cs typeface="Poppins"/>
                <a:sym typeface="Poppins"/>
              </a:rPr>
              <a:t>B. F. Skinner (1904 - 1990)</a:t>
            </a:r>
          </a:p>
          <a:p>
            <a:pPr marL="474978" lvl="1" indent="-237489" algn="just">
              <a:lnSpc>
                <a:spcPts val="3079"/>
              </a:lnSpc>
              <a:buFont typeface="Arial"/>
              <a:buChar char="•"/>
            </a:pPr>
            <a:r>
              <a:rPr lang="en-US" sz="2199">
                <a:solidFill>
                  <a:srgbClr val="FFFFFF"/>
                </a:solidFill>
                <a:latin typeface="Poppins"/>
                <a:ea typeface="Poppins"/>
                <a:cs typeface="Poppins"/>
                <a:sym typeface="Poppins"/>
              </a:rPr>
              <a:t>Developer of Behaviorist  theory</a:t>
            </a:r>
          </a:p>
          <a:p>
            <a:pPr algn="just">
              <a:lnSpc>
                <a:spcPts val="3079"/>
              </a:lnSpc>
            </a:pPr>
            <a:endParaRPr lang="en-US" sz="2199">
              <a:solidFill>
                <a:srgbClr val="FFFFFF"/>
              </a:solidFill>
              <a:latin typeface="Poppins"/>
              <a:ea typeface="Poppins"/>
              <a:cs typeface="Poppins"/>
              <a:sym typeface="Poppins"/>
            </a:endParaRPr>
          </a:p>
          <a:p>
            <a:pPr algn="just">
              <a:lnSpc>
                <a:spcPts val="3079"/>
              </a:lnSpc>
            </a:pPr>
            <a:r>
              <a:rPr lang="en-US" sz="2199">
                <a:solidFill>
                  <a:srgbClr val="FFFFFF"/>
                </a:solidFill>
                <a:latin typeface="Poppins"/>
                <a:ea typeface="Poppins"/>
                <a:cs typeface="Poppins"/>
                <a:sym typeface="Poppins"/>
              </a:rPr>
              <a:t>Ivan Pavlov(1849-1936</a:t>
            </a:r>
          </a:p>
          <a:p>
            <a:pPr marL="474978" lvl="1" indent="-237489" algn="just">
              <a:lnSpc>
                <a:spcPts val="3079"/>
              </a:lnSpc>
              <a:buFont typeface="Arial"/>
              <a:buChar char="•"/>
            </a:pPr>
            <a:r>
              <a:rPr lang="en-US" sz="2199">
                <a:solidFill>
                  <a:srgbClr val="FFFFFF"/>
                </a:solidFill>
                <a:latin typeface="Poppins"/>
                <a:ea typeface="Poppins"/>
                <a:cs typeface="Poppins"/>
                <a:sym typeface="Poppins"/>
              </a:rPr>
              <a:t>Founder/Developer of Classical conditioning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3849844" y="685800"/>
            <a:ext cx="10555438" cy="2057400"/>
            <a:chOff x="0" y="0"/>
            <a:chExt cx="2780033" cy="541867"/>
          </a:xfrm>
        </p:grpSpPr>
        <p:sp>
          <p:nvSpPr>
            <p:cNvPr id="4" name="Freeform 4"/>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FFFF"/>
            </a:solidFill>
          </p:spPr>
          <p:txBody>
            <a:bodyPr/>
            <a:lstStyle/>
            <a:p>
              <a:endParaRPr lang="en-US"/>
            </a:p>
          </p:txBody>
        </p:sp>
        <p:sp>
          <p:nvSpPr>
            <p:cNvPr id="5" name="TextBox 5"/>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99604" y="9595997"/>
            <a:ext cx="19491312" cy="1115761"/>
            <a:chOff x="0" y="0"/>
            <a:chExt cx="5133514" cy="293863"/>
          </a:xfrm>
        </p:grpSpPr>
        <p:sp>
          <p:nvSpPr>
            <p:cNvPr id="9" name="Freeform 9"/>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FFFF"/>
            </a:solidFill>
          </p:spPr>
          <p:txBody>
            <a:bodyPr/>
            <a:lstStyle/>
            <a:p>
              <a:endParaRPr lang="en-US"/>
            </a:p>
          </p:txBody>
        </p:sp>
        <p:sp>
          <p:nvSpPr>
            <p:cNvPr id="10" name="TextBox 10"/>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928203" y="1019175"/>
            <a:ext cx="8398721" cy="13811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DEVELOPMENT OF BEHAVIORIST THEORIES</a:t>
            </a:r>
          </a:p>
        </p:txBody>
      </p:sp>
      <p:grpSp>
        <p:nvGrpSpPr>
          <p:cNvPr id="12" name="Group 12"/>
          <p:cNvGrpSpPr/>
          <p:nvPr/>
        </p:nvGrpSpPr>
        <p:grpSpPr>
          <a:xfrm>
            <a:off x="2653753" y="3466427"/>
            <a:ext cx="2854017" cy="4965002"/>
            <a:chOff x="0" y="0"/>
            <a:chExt cx="3805357" cy="6620003"/>
          </a:xfrm>
        </p:grpSpPr>
        <p:grpSp>
          <p:nvGrpSpPr>
            <p:cNvPr id="13" name="Group 13"/>
            <p:cNvGrpSpPr/>
            <p:nvPr/>
          </p:nvGrpSpPr>
          <p:grpSpPr>
            <a:xfrm>
              <a:off x="0" y="0"/>
              <a:ext cx="3805357" cy="3805357"/>
              <a:chOff x="0" y="0"/>
              <a:chExt cx="812800" cy="812800"/>
            </a:xfrm>
          </p:grpSpPr>
          <p:sp>
            <p:nvSpPr>
              <p:cNvPr id="14" name="Freeform 1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FFFFF"/>
              </a:solidFill>
            </p:spPr>
            <p:txBody>
              <a:bodyPr/>
              <a:lstStyle/>
              <a:p>
                <a:endParaRPr lang="en-US"/>
              </a:p>
            </p:txBody>
          </p:sp>
          <p:sp>
            <p:nvSpPr>
              <p:cNvPr id="15" name="TextBox 15"/>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750585" y="723219"/>
              <a:ext cx="2354987" cy="2358919"/>
            </a:xfrm>
            <a:custGeom>
              <a:avLst/>
              <a:gdLst/>
              <a:ahLst/>
              <a:cxnLst/>
              <a:rect l="l" t="t" r="r" b="b"/>
              <a:pathLst>
                <a:path w="2354987" h="2358919">
                  <a:moveTo>
                    <a:pt x="0" y="0"/>
                  </a:moveTo>
                  <a:lnTo>
                    <a:pt x="2354987" y="0"/>
                  </a:lnTo>
                  <a:lnTo>
                    <a:pt x="2354987" y="2358919"/>
                  </a:lnTo>
                  <a:lnTo>
                    <a:pt x="0" y="23589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0" y="4268064"/>
              <a:ext cx="3805357" cy="995892"/>
            </a:xfrm>
            <a:prstGeom prst="rect">
              <a:avLst/>
            </a:prstGeom>
          </p:spPr>
          <p:txBody>
            <a:bodyPr lIns="0" tIns="0" rIns="0" bIns="0" rtlCol="0" anchor="t">
              <a:spAutoFit/>
            </a:bodyPr>
            <a:lstStyle/>
            <a:p>
              <a:pPr algn="ctr">
                <a:lnSpc>
                  <a:spcPts val="2874"/>
                </a:lnSpc>
              </a:pPr>
              <a:r>
                <a:rPr lang="en-US" sz="2499" b="1">
                  <a:solidFill>
                    <a:srgbClr val="FFFFFF"/>
                  </a:solidFill>
                  <a:latin typeface="Poppins Bold"/>
                  <a:ea typeface="Poppins Bold"/>
                  <a:cs typeface="Poppins Bold"/>
                  <a:sym typeface="Poppins Bold"/>
                </a:rPr>
                <a:t>RESPONDENT LEARNING</a:t>
              </a:r>
            </a:p>
          </p:txBody>
        </p:sp>
        <p:sp>
          <p:nvSpPr>
            <p:cNvPr id="18" name="TextBox 18"/>
            <p:cNvSpPr txBox="1"/>
            <p:nvPr/>
          </p:nvSpPr>
          <p:spPr>
            <a:xfrm>
              <a:off x="0" y="5489492"/>
              <a:ext cx="3521571" cy="1130512"/>
            </a:xfrm>
            <a:prstGeom prst="rect">
              <a:avLst/>
            </a:prstGeom>
          </p:spPr>
          <p:txBody>
            <a:bodyPr lIns="0" tIns="0" rIns="0" bIns="0" rtlCol="0" anchor="t">
              <a:spAutoFit/>
            </a:bodyPr>
            <a:lstStyle/>
            <a:p>
              <a:pPr algn="ctr">
                <a:lnSpc>
                  <a:spcPts val="2184"/>
                </a:lnSpc>
              </a:pPr>
              <a:r>
                <a:rPr lang="en-US" sz="1899">
                  <a:solidFill>
                    <a:srgbClr val="FFFFFF"/>
                  </a:solidFill>
                  <a:latin typeface="Poppins"/>
                  <a:ea typeface="Poppins"/>
                  <a:cs typeface="Poppins"/>
                  <a:sym typeface="Poppins"/>
                </a:rPr>
                <a:t>Train or condition a person to respond to a certain stimulus.</a:t>
              </a:r>
            </a:p>
          </p:txBody>
        </p:sp>
      </p:grpSp>
      <p:grpSp>
        <p:nvGrpSpPr>
          <p:cNvPr id="19" name="Group 19"/>
          <p:cNvGrpSpPr/>
          <p:nvPr/>
        </p:nvGrpSpPr>
        <p:grpSpPr>
          <a:xfrm>
            <a:off x="6844682" y="3466427"/>
            <a:ext cx="4372804" cy="5241227"/>
            <a:chOff x="0" y="0"/>
            <a:chExt cx="5830406" cy="6988303"/>
          </a:xfrm>
        </p:grpSpPr>
        <p:grpSp>
          <p:nvGrpSpPr>
            <p:cNvPr id="20" name="Group 20"/>
            <p:cNvGrpSpPr/>
            <p:nvPr/>
          </p:nvGrpSpPr>
          <p:grpSpPr>
            <a:xfrm>
              <a:off x="1012524" y="0"/>
              <a:ext cx="3805357" cy="3805357"/>
              <a:chOff x="0" y="0"/>
              <a:chExt cx="812800" cy="812800"/>
            </a:xfrm>
          </p:grpSpPr>
          <p:sp>
            <p:nvSpPr>
              <p:cNvPr id="21" name="Freeform 21"/>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FFFFF"/>
              </a:solidFill>
            </p:spPr>
            <p:txBody>
              <a:bodyPr/>
              <a:lstStyle/>
              <a:p>
                <a:endParaRPr lang="en-US"/>
              </a:p>
            </p:txBody>
          </p:sp>
          <p:sp>
            <p:nvSpPr>
              <p:cNvPr id="22" name="TextBox 22"/>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844390" y="620268"/>
              <a:ext cx="2141625" cy="2564820"/>
            </a:xfrm>
            <a:custGeom>
              <a:avLst/>
              <a:gdLst/>
              <a:ahLst/>
              <a:cxnLst/>
              <a:rect l="l" t="t" r="r" b="b"/>
              <a:pathLst>
                <a:path w="2141625" h="2564820">
                  <a:moveTo>
                    <a:pt x="0" y="0"/>
                  </a:moveTo>
                  <a:lnTo>
                    <a:pt x="2141625" y="0"/>
                  </a:lnTo>
                  <a:lnTo>
                    <a:pt x="2141625" y="2564820"/>
                  </a:lnTo>
                  <a:lnTo>
                    <a:pt x="0" y="25648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TextBox 24"/>
            <p:cNvSpPr txBox="1"/>
            <p:nvPr/>
          </p:nvSpPr>
          <p:spPr>
            <a:xfrm>
              <a:off x="1012524" y="4268064"/>
              <a:ext cx="3805357" cy="995892"/>
            </a:xfrm>
            <a:prstGeom prst="rect">
              <a:avLst/>
            </a:prstGeom>
          </p:spPr>
          <p:txBody>
            <a:bodyPr lIns="0" tIns="0" rIns="0" bIns="0" rtlCol="0" anchor="t">
              <a:spAutoFit/>
            </a:bodyPr>
            <a:lstStyle/>
            <a:p>
              <a:pPr algn="ctr">
                <a:lnSpc>
                  <a:spcPts val="2874"/>
                </a:lnSpc>
              </a:pPr>
              <a:r>
                <a:rPr lang="en-US" sz="2499" b="1">
                  <a:solidFill>
                    <a:srgbClr val="FFFFFF"/>
                  </a:solidFill>
                  <a:latin typeface="Poppins Bold"/>
                  <a:ea typeface="Poppins Bold"/>
                  <a:cs typeface="Poppins Bold"/>
                  <a:sym typeface="Poppins Bold"/>
                </a:rPr>
                <a:t>OPERANT- CONDITIONING</a:t>
              </a:r>
            </a:p>
          </p:txBody>
        </p:sp>
        <p:sp>
          <p:nvSpPr>
            <p:cNvPr id="25" name="TextBox 25"/>
            <p:cNvSpPr txBox="1"/>
            <p:nvPr/>
          </p:nvSpPr>
          <p:spPr>
            <a:xfrm>
              <a:off x="0" y="5489492"/>
              <a:ext cx="5830406" cy="1498812"/>
            </a:xfrm>
            <a:prstGeom prst="rect">
              <a:avLst/>
            </a:prstGeom>
          </p:spPr>
          <p:txBody>
            <a:bodyPr lIns="0" tIns="0" rIns="0" bIns="0" rtlCol="0" anchor="t">
              <a:spAutoFit/>
            </a:bodyPr>
            <a:lstStyle/>
            <a:p>
              <a:pPr algn="ctr">
                <a:lnSpc>
                  <a:spcPts val="2184"/>
                </a:lnSpc>
              </a:pPr>
              <a:r>
                <a:rPr lang="en-US" sz="1899">
                  <a:solidFill>
                    <a:srgbClr val="FFFFFF"/>
                  </a:solidFill>
                  <a:latin typeface="Poppins"/>
                  <a:ea typeface="Poppins"/>
                  <a:cs typeface="Poppins"/>
                  <a:sym typeface="Poppins"/>
                </a:rPr>
                <a:t>Behavior response is based on consequences.</a:t>
              </a:r>
            </a:p>
            <a:p>
              <a:pPr algn="ctr">
                <a:lnSpc>
                  <a:spcPts val="2184"/>
                </a:lnSpc>
              </a:pPr>
              <a:r>
                <a:rPr lang="en-US" sz="1899">
                  <a:solidFill>
                    <a:srgbClr val="FFFFFF"/>
                  </a:solidFill>
                  <a:latin typeface="Poppins"/>
                  <a:ea typeface="Poppins"/>
                  <a:cs typeface="Poppins"/>
                  <a:sym typeface="Poppins"/>
                </a:rPr>
                <a:t>Positive = reward</a:t>
              </a:r>
            </a:p>
            <a:p>
              <a:pPr algn="ctr">
                <a:lnSpc>
                  <a:spcPts val="2184"/>
                </a:lnSpc>
              </a:pPr>
              <a:r>
                <a:rPr lang="en-US" sz="1899">
                  <a:solidFill>
                    <a:srgbClr val="FFFFFF"/>
                  </a:solidFill>
                  <a:latin typeface="Poppins"/>
                  <a:ea typeface="Poppins"/>
                  <a:cs typeface="Poppins"/>
                  <a:sym typeface="Poppins"/>
                </a:rPr>
                <a:t>Negative = punishment</a:t>
              </a:r>
            </a:p>
          </p:txBody>
        </p:sp>
      </p:grpSp>
      <p:grpSp>
        <p:nvGrpSpPr>
          <p:cNvPr id="26" name="Group 26"/>
          <p:cNvGrpSpPr/>
          <p:nvPr/>
        </p:nvGrpSpPr>
        <p:grpSpPr>
          <a:xfrm>
            <a:off x="12550986" y="3466427"/>
            <a:ext cx="3083260" cy="4965002"/>
            <a:chOff x="0" y="0"/>
            <a:chExt cx="4111014" cy="6620003"/>
          </a:xfrm>
        </p:grpSpPr>
        <p:grpSp>
          <p:nvGrpSpPr>
            <p:cNvPr id="27" name="Group 27"/>
            <p:cNvGrpSpPr/>
            <p:nvPr/>
          </p:nvGrpSpPr>
          <p:grpSpPr>
            <a:xfrm>
              <a:off x="152828" y="0"/>
              <a:ext cx="3805357" cy="3805357"/>
              <a:chOff x="0" y="0"/>
              <a:chExt cx="812800" cy="812800"/>
            </a:xfrm>
          </p:grpSpPr>
          <p:sp>
            <p:nvSpPr>
              <p:cNvPr id="28" name="Freeform 28"/>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FFFFF"/>
              </a:solidFill>
            </p:spPr>
            <p:txBody>
              <a:bodyPr/>
              <a:lstStyle/>
              <a:p>
                <a:endParaRPr lang="en-US"/>
              </a:p>
            </p:txBody>
          </p:sp>
          <p:sp>
            <p:nvSpPr>
              <p:cNvPr id="29" name="TextBox 29"/>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872483" y="524539"/>
              <a:ext cx="2366047" cy="2564820"/>
            </a:xfrm>
            <a:custGeom>
              <a:avLst/>
              <a:gdLst/>
              <a:ahLst/>
              <a:cxnLst/>
              <a:rect l="l" t="t" r="r" b="b"/>
              <a:pathLst>
                <a:path w="2366047" h="2564820">
                  <a:moveTo>
                    <a:pt x="0" y="0"/>
                  </a:moveTo>
                  <a:lnTo>
                    <a:pt x="2366047" y="0"/>
                  </a:lnTo>
                  <a:lnTo>
                    <a:pt x="2366047" y="2564821"/>
                  </a:lnTo>
                  <a:lnTo>
                    <a:pt x="0" y="25648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TextBox 31"/>
            <p:cNvSpPr txBox="1"/>
            <p:nvPr/>
          </p:nvSpPr>
          <p:spPr>
            <a:xfrm>
              <a:off x="152828" y="4268064"/>
              <a:ext cx="3805357" cy="995892"/>
            </a:xfrm>
            <a:prstGeom prst="rect">
              <a:avLst/>
            </a:prstGeom>
          </p:spPr>
          <p:txBody>
            <a:bodyPr lIns="0" tIns="0" rIns="0" bIns="0" rtlCol="0" anchor="t">
              <a:spAutoFit/>
            </a:bodyPr>
            <a:lstStyle/>
            <a:p>
              <a:pPr algn="ctr">
                <a:lnSpc>
                  <a:spcPts val="2874"/>
                </a:lnSpc>
              </a:pPr>
              <a:r>
                <a:rPr lang="en-US" sz="2499" b="1">
                  <a:solidFill>
                    <a:srgbClr val="FFFFFF"/>
                  </a:solidFill>
                  <a:latin typeface="Poppins Bold"/>
                  <a:ea typeface="Poppins Bold"/>
                  <a:cs typeface="Poppins Bold"/>
                  <a:sym typeface="Poppins Bold"/>
                </a:rPr>
                <a:t>CLASSICAL CONDITIONING</a:t>
              </a:r>
            </a:p>
          </p:txBody>
        </p:sp>
        <p:sp>
          <p:nvSpPr>
            <p:cNvPr id="32" name="TextBox 32"/>
            <p:cNvSpPr txBox="1"/>
            <p:nvPr/>
          </p:nvSpPr>
          <p:spPr>
            <a:xfrm>
              <a:off x="0" y="5489492"/>
              <a:ext cx="4111014" cy="1130512"/>
            </a:xfrm>
            <a:prstGeom prst="rect">
              <a:avLst/>
            </a:prstGeom>
          </p:spPr>
          <p:txBody>
            <a:bodyPr lIns="0" tIns="0" rIns="0" bIns="0" rtlCol="0" anchor="t">
              <a:spAutoFit/>
            </a:bodyPr>
            <a:lstStyle/>
            <a:p>
              <a:pPr algn="ctr">
                <a:lnSpc>
                  <a:spcPts val="2184"/>
                </a:lnSpc>
              </a:pPr>
              <a:r>
                <a:rPr lang="en-US" sz="1899">
                  <a:solidFill>
                    <a:srgbClr val="FFFFFF"/>
                  </a:solidFill>
                  <a:latin typeface="Poppins"/>
                  <a:ea typeface="Poppins"/>
                  <a:cs typeface="Poppins"/>
                  <a:sym typeface="Poppins"/>
                </a:rPr>
                <a:t>Predictable behavioral response</a:t>
              </a:r>
            </a:p>
            <a:p>
              <a:pPr algn="ctr">
                <a:lnSpc>
                  <a:spcPts val="2184"/>
                </a:lnSpc>
              </a:pPr>
              <a:r>
                <a:rPr lang="en-US" sz="1899">
                  <a:solidFill>
                    <a:srgbClr val="FFFFFF"/>
                  </a:solidFill>
                  <a:latin typeface="Poppins"/>
                  <a:ea typeface="Poppins"/>
                  <a:cs typeface="Poppins"/>
                  <a:sym typeface="Poppins"/>
                </a:rPr>
                <a:t>Desirable vs. Undesirable</a:t>
              </a: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4429961" y="2562051"/>
            <a:ext cx="9424454" cy="918884"/>
          </a:xfrm>
          <a:custGeom>
            <a:avLst/>
            <a:gdLst/>
            <a:ahLst/>
            <a:cxnLst/>
            <a:rect l="l" t="t" r="r" b="b"/>
            <a:pathLst>
              <a:path w="9424454" h="918884">
                <a:moveTo>
                  <a:pt x="0" y="0"/>
                </a:moveTo>
                <a:lnTo>
                  <a:pt x="9424454" y="0"/>
                </a:lnTo>
                <a:lnTo>
                  <a:pt x="9424454" y="918885"/>
                </a:lnTo>
                <a:lnTo>
                  <a:pt x="0" y="9188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865375" y="796150"/>
            <a:ext cx="10555438" cy="1919377"/>
            <a:chOff x="0" y="0"/>
            <a:chExt cx="2780033" cy="505515"/>
          </a:xfrm>
        </p:grpSpPr>
        <p:sp>
          <p:nvSpPr>
            <p:cNvPr id="5" name="Freeform 5"/>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FFFF"/>
            </a:solidFill>
          </p:spPr>
          <p:txBody>
            <a:bodyPr/>
            <a:lstStyle/>
            <a:p>
              <a:endParaRPr lang="en-US"/>
            </a:p>
          </p:txBody>
        </p:sp>
        <p:sp>
          <p:nvSpPr>
            <p:cNvPr id="6" name="TextBox 6"/>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740518" y="3396322"/>
            <a:ext cx="2517067" cy="25170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884561" y="3396322"/>
            <a:ext cx="2517067" cy="251706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030416" y="3396322"/>
            <a:ext cx="2517067" cy="25170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284915" y="3666432"/>
            <a:ext cx="1428273" cy="1976848"/>
          </a:xfrm>
          <a:custGeom>
            <a:avLst/>
            <a:gdLst/>
            <a:ahLst/>
            <a:cxnLst/>
            <a:rect l="l" t="t" r="r" b="b"/>
            <a:pathLst>
              <a:path w="1428273" h="1976848">
                <a:moveTo>
                  <a:pt x="0" y="0"/>
                </a:moveTo>
                <a:lnTo>
                  <a:pt x="1428273" y="0"/>
                </a:lnTo>
                <a:lnTo>
                  <a:pt x="1428273" y="1976848"/>
                </a:lnTo>
                <a:lnTo>
                  <a:pt x="0" y="1976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8244750" y="3755388"/>
            <a:ext cx="1796688" cy="1798936"/>
          </a:xfrm>
          <a:custGeom>
            <a:avLst/>
            <a:gdLst/>
            <a:ahLst/>
            <a:cxnLst/>
            <a:rect l="l" t="t" r="r" b="b"/>
            <a:pathLst>
              <a:path w="1796688" h="1798936">
                <a:moveTo>
                  <a:pt x="0" y="0"/>
                </a:moveTo>
                <a:lnTo>
                  <a:pt x="1796688" y="0"/>
                </a:lnTo>
                <a:lnTo>
                  <a:pt x="1796688" y="1798936"/>
                </a:lnTo>
                <a:lnTo>
                  <a:pt x="0" y="17989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3455646" y="3652386"/>
            <a:ext cx="1666607" cy="2004940"/>
          </a:xfrm>
          <a:custGeom>
            <a:avLst/>
            <a:gdLst/>
            <a:ahLst/>
            <a:cxnLst/>
            <a:rect l="l" t="t" r="r" b="b"/>
            <a:pathLst>
              <a:path w="1666607" h="2004940">
                <a:moveTo>
                  <a:pt x="0" y="0"/>
                </a:moveTo>
                <a:lnTo>
                  <a:pt x="1666606" y="0"/>
                </a:lnTo>
                <a:lnTo>
                  <a:pt x="1666606" y="2004940"/>
                </a:lnTo>
                <a:lnTo>
                  <a:pt x="0" y="20049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1" name="Group 21"/>
          <p:cNvGrpSpPr/>
          <p:nvPr/>
        </p:nvGrpSpPr>
        <p:grpSpPr>
          <a:xfrm>
            <a:off x="-499604" y="9597133"/>
            <a:ext cx="19491312" cy="1115761"/>
            <a:chOff x="0" y="0"/>
            <a:chExt cx="5133514" cy="293863"/>
          </a:xfrm>
        </p:grpSpPr>
        <p:sp>
          <p:nvSpPr>
            <p:cNvPr id="22" name="Freeform 22"/>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FFFF"/>
            </a:solidFill>
          </p:spPr>
          <p:txBody>
            <a:bodyPr/>
            <a:lstStyle/>
            <a:p>
              <a:endParaRPr lang="en-US"/>
            </a:p>
          </p:txBody>
        </p:sp>
        <p:sp>
          <p:nvSpPr>
            <p:cNvPr id="23" name="TextBox 23"/>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5308306" y="1462937"/>
            <a:ext cx="7402224" cy="6953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THREE ADVANTAGES</a:t>
            </a:r>
          </a:p>
        </p:txBody>
      </p:sp>
      <p:sp>
        <p:nvSpPr>
          <p:cNvPr id="25" name="TextBox 25"/>
          <p:cNvSpPr txBox="1"/>
          <p:nvPr/>
        </p:nvSpPr>
        <p:spPr>
          <a:xfrm>
            <a:off x="1882838" y="6103889"/>
            <a:ext cx="3965074" cy="509906"/>
          </a:xfrm>
          <a:prstGeom prst="rect">
            <a:avLst/>
          </a:prstGeom>
        </p:spPr>
        <p:txBody>
          <a:bodyPr lIns="0" tIns="0" rIns="0" bIns="0" rtlCol="0" anchor="t">
            <a:spAutoFit/>
          </a:bodyPr>
          <a:lstStyle/>
          <a:p>
            <a:pPr algn="ctr">
              <a:lnSpc>
                <a:spcPts val="3919"/>
              </a:lnSpc>
              <a:spcBef>
                <a:spcPct val="0"/>
              </a:spcBef>
            </a:pPr>
            <a:r>
              <a:rPr lang="en-US" sz="2799" b="1">
                <a:solidFill>
                  <a:srgbClr val="FFFFFF"/>
                </a:solidFill>
                <a:latin typeface="Poppins Bold"/>
                <a:ea typeface="Poppins Bold"/>
                <a:cs typeface="Poppins Bold"/>
                <a:sym typeface="Poppins Bold"/>
              </a:rPr>
              <a:t>CLEAR OBJECTIVES</a:t>
            </a:r>
          </a:p>
        </p:txBody>
      </p:sp>
      <p:sp>
        <p:nvSpPr>
          <p:cNvPr id="26" name="TextBox 26"/>
          <p:cNvSpPr txBox="1"/>
          <p:nvPr/>
        </p:nvSpPr>
        <p:spPr>
          <a:xfrm>
            <a:off x="6442502" y="6103889"/>
            <a:ext cx="5782204" cy="509906"/>
          </a:xfrm>
          <a:prstGeom prst="rect">
            <a:avLst/>
          </a:prstGeom>
        </p:spPr>
        <p:txBody>
          <a:bodyPr lIns="0" tIns="0" rIns="0" bIns="0" rtlCol="0" anchor="t">
            <a:spAutoFit/>
          </a:bodyPr>
          <a:lstStyle/>
          <a:p>
            <a:pPr algn="ctr">
              <a:lnSpc>
                <a:spcPts val="3919"/>
              </a:lnSpc>
              <a:spcBef>
                <a:spcPct val="0"/>
              </a:spcBef>
            </a:pPr>
            <a:r>
              <a:rPr lang="en-US" sz="2799" b="1">
                <a:solidFill>
                  <a:srgbClr val="FFFFFF"/>
                </a:solidFill>
                <a:latin typeface="Poppins Bold"/>
                <a:ea typeface="Poppins Bold"/>
                <a:cs typeface="Poppins Bold"/>
                <a:sym typeface="Poppins Bold"/>
              </a:rPr>
              <a:t>STRUCTURED ENVIRONMENT</a:t>
            </a:r>
          </a:p>
        </p:txBody>
      </p:sp>
      <p:sp>
        <p:nvSpPr>
          <p:cNvPr id="27" name="TextBox 27"/>
          <p:cNvSpPr txBox="1"/>
          <p:nvPr/>
        </p:nvSpPr>
        <p:spPr>
          <a:xfrm>
            <a:off x="11368566" y="6103889"/>
            <a:ext cx="5840766" cy="509906"/>
          </a:xfrm>
          <a:prstGeom prst="rect">
            <a:avLst/>
          </a:prstGeom>
        </p:spPr>
        <p:txBody>
          <a:bodyPr lIns="0" tIns="0" rIns="0" bIns="0" rtlCol="0" anchor="t">
            <a:spAutoFit/>
          </a:bodyPr>
          <a:lstStyle/>
          <a:p>
            <a:pPr algn="ctr">
              <a:lnSpc>
                <a:spcPts val="3919"/>
              </a:lnSpc>
              <a:spcBef>
                <a:spcPct val="0"/>
              </a:spcBef>
            </a:pPr>
            <a:r>
              <a:rPr lang="en-US" sz="2799" b="1">
                <a:solidFill>
                  <a:srgbClr val="FFFFFF"/>
                </a:solidFill>
                <a:latin typeface="Poppins Bold"/>
                <a:ea typeface="Poppins Bold"/>
                <a:cs typeface="Poppins Bold"/>
                <a:sym typeface="Poppins Bold"/>
              </a:rPr>
              <a:t>IMMEDIATE FEEDBACK</a:t>
            </a:r>
          </a:p>
        </p:txBody>
      </p:sp>
      <p:sp>
        <p:nvSpPr>
          <p:cNvPr id="28" name="TextBox 28"/>
          <p:cNvSpPr txBox="1"/>
          <p:nvPr/>
        </p:nvSpPr>
        <p:spPr>
          <a:xfrm>
            <a:off x="1669011" y="6893672"/>
            <a:ext cx="4660080" cy="2009140"/>
          </a:xfrm>
          <a:prstGeom prst="rect">
            <a:avLst/>
          </a:prstGeom>
        </p:spPr>
        <p:txBody>
          <a:bodyPr lIns="0" tIns="0" rIns="0" bIns="0" rtlCol="0" anchor="t">
            <a:spAutoFit/>
          </a:bodyPr>
          <a:lstStyle/>
          <a:p>
            <a:pPr algn="l">
              <a:lnSpc>
                <a:spcPts val="2659"/>
              </a:lnSpc>
            </a:pPr>
            <a:r>
              <a:rPr lang="en-US" sz="1899">
                <a:solidFill>
                  <a:srgbClr val="FFFFFF"/>
                </a:solidFill>
                <a:latin typeface="Poppins"/>
                <a:ea typeface="Poppins"/>
                <a:cs typeface="Poppins"/>
                <a:sym typeface="Poppins"/>
              </a:rPr>
              <a:t>Behaviorism encourages the use of specific, measurable learning outcomes, which can help students understand expectations and track their progress.</a:t>
            </a:r>
          </a:p>
          <a:p>
            <a:pPr algn="l">
              <a:lnSpc>
                <a:spcPts val="2659"/>
              </a:lnSpc>
              <a:spcBef>
                <a:spcPct val="0"/>
              </a:spcBef>
            </a:pPr>
            <a:endParaRPr lang="en-US" sz="1899">
              <a:solidFill>
                <a:srgbClr val="FFFFFF"/>
              </a:solidFill>
              <a:latin typeface="Poppins"/>
              <a:ea typeface="Poppins"/>
              <a:cs typeface="Poppins"/>
              <a:sym typeface="Poppins"/>
            </a:endParaRPr>
          </a:p>
        </p:txBody>
      </p:sp>
      <p:sp>
        <p:nvSpPr>
          <p:cNvPr id="29" name="TextBox 29"/>
          <p:cNvSpPr txBox="1"/>
          <p:nvPr/>
        </p:nvSpPr>
        <p:spPr>
          <a:xfrm>
            <a:off x="6813054" y="6893672"/>
            <a:ext cx="4660080" cy="1675765"/>
          </a:xfrm>
          <a:prstGeom prst="rect">
            <a:avLst/>
          </a:prstGeom>
        </p:spPr>
        <p:txBody>
          <a:bodyPr lIns="0" tIns="0" rIns="0" bIns="0" rtlCol="0" anchor="t">
            <a:spAutoFit/>
          </a:bodyPr>
          <a:lstStyle/>
          <a:p>
            <a:pPr algn="l">
              <a:lnSpc>
                <a:spcPts val="2659"/>
              </a:lnSpc>
            </a:pPr>
            <a:r>
              <a:rPr lang="en-US" sz="1899">
                <a:solidFill>
                  <a:srgbClr val="FFFFFF"/>
                </a:solidFill>
                <a:latin typeface="Poppins"/>
                <a:ea typeface="Poppins"/>
                <a:cs typeface="Poppins"/>
                <a:sym typeface="Poppins"/>
              </a:rPr>
              <a:t>The theory promotes a well-organized </a:t>
            </a:r>
          </a:p>
          <a:p>
            <a:pPr algn="l">
              <a:lnSpc>
                <a:spcPts val="2659"/>
              </a:lnSpc>
              <a:spcBef>
                <a:spcPct val="0"/>
              </a:spcBef>
            </a:pPr>
            <a:r>
              <a:rPr lang="en-US" sz="1899">
                <a:solidFill>
                  <a:srgbClr val="FFFFFF"/>
                </a:solidFill>
                <a:latin typeface="Poppins"/>
                <a:ea typeface="Poppins"/>
                <a:cs typeface="Poppins"/>
                <a:sym typeface="Poppins"/>
              </a:rPr>
              <a:t>classroom setting, which can be particularly beneficial for students transitioning to the more independent nature of higher education.</a:t>
            </a:r>
          </a:p>
        </p:txBody>
      </p:sp>
      <p:sp>
        <p:nvSpPr>
          <p:cNvPr id="30" name="TextBox 30"/>
          <p:cNvSpPr txBox="1"/>
          <p:nvPr/>
        </p:nvSpPr>
        <p:spPr>
          <a:xfrm>
            <a:off x="11958909" y="6893672"/>
            <a:ext cx="4660080" cy="2009140"/>
          </a:xfrm>
          <a:prstGeom prst="rect">
            <a:avLst/>
          </a:prstGeom>
        </p:spPr>
        <p:txBody>
          <a:bodyPr lIns="0" tIns="0" rIns="0" bIns="0" rtlCol="0" anchor="t">
            <a:spAutoFit/>
          </a:bodyPr>
          <a:lstStyle/>
          <a:p>
            <a:pPr algn="l">
              <a:lnSpc>
                <a:spcPts val="2659"/>
              </a:lnSpc>
            </a:pPr>
            <a:r>
              <a:rPr lang="en-US" sz="1899">
                <a:solidFill>
                  <a:srgbClr val="FFFFFF"/>
                </a:solidFill>
                <a:latin typeface="Poppins"/>
                <a:ea typeface="Poppins"/>
                <a:cs typeface="Poppins"/>
                <a:sym typeface="Poppins"/>
              </a:rPr>
              <a:t>Behaviorist approaches often involve prompt reinforcement, allowing students to quickly understand their performance and make necessary adjustments.</a:t>
            </a:r>
          </a:p>
          <a:p>
            <a:pPr algn="l">
              <a:lnSpc>
                <a:spcPts val="2659"/>
              </a:lnSpc>
              <a:spcBef>
                <a:spcPct val="0"/>
              </a:spcBef>
            </a:pPr>
            <a:endParaRPr lang="en-US" sz="1899">
              <a:solidFill>
                <a:srgbClr val="FFFFFF"/>
              </a:solidFill>
              <a:latin typeface="Poppins"/>
              <a:ea typeface="Poppins"/>
              <a:cs typeface="Poppins"/>
              <a:sym typeface="Poppin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4" name="Freeform 4"/>
          <p:cNvSpPr/>
          <p:nvPr/>
        </p:nvSpPr>
        <p:spPr>
          <a:xfrm>
            <a:off x="9666376"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5" name="Freeform 5"/>
          <p:cNvSpPr/>
          <p:nvPr/>
        </p:nvSpPr>
        <p:spPr>
          <a:xfrm>
            <a:off x="5608726" y="2676524"/>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1186778" y="4267883"/>
            <a:ext cx="7799144" cy="4360276"/>
            <a:chOff x="0" y="0"/>
            <a:chExt cx="2054096" cy="1148385"/>
          </a:xfrm>
        </p:grpSpPr>
        <p:sp>
          <p:nvSpPr>
            <p:cNvPr id="7" name="Freeform 7"/>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FFFF"/>
            </a:solidFill>
          </p:spPr>
          <p:txBody>
            <a:bodyPr/>
            <a:lstStyle/>
            <a:p>
              <a:endParaRPr lang="en-US"/>
            </a:p>
          </p:txBody>
        </p:sp>
        <p:sp>
          <p:nvSpPr>
            <p:cNvPr id="8" name="TextBox 8"/>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02078" y="4267883"/>
            <a:ext cx="7799144" cy="4360276"/>
            <a:chOff x="0" y="0"/>
            <a:chExt cx="2054096" cy="1148385"/>
          </a:xfrm>
        </p:grpSpPr>
        <p:sp>
          <p:nvSpPr>
            <p:cNvPr id="10" name="Freeform 10"/>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FFFF"/>
            </a:solidFill>
          </p:spPr>
          <p:txBody>
            <a:bodyPr/>
            <a:lstStyle/>
            <a:p>
              <a:endParaRPr lang="en-US"/>
            </a:p>
          </p:txBody>
        </p:sp>
        <p:sp>
          <p:nvSpPr>
            <p:cNvPr id="11" name="TextBox 11"/>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328421" y="3834123"/>
            <a:ext cx="5515858" cy="1448429"/>
            <a:chOff x="0" y="0"/>
            <a:chExt cx="1452736" cy="381479"/>
          </a:xfrm>
        </p:grpSpPr>
        <p:sp>
          <p:nvSpPr>
            <p:cNvPr id="13" name="Freeform 13"/>
            <p:cNvSpPr/>
            <p:nvPr/>
          </p:nvSpPr>
          <p:spPr>
            <a:xfrm>
              <a:off x="0" y="0"/>
              <a:ext cx="1452736" cy="381479"/>
            </a:xfrm>
            <a:custGeom>
              <a:avLst/>
              <a:gdLst/>
              <a:ahLst/>
              <a:cxnLst/>
              <a:rect l="l" t="t" r="r" b="b"/>
              <a:pathLst>
                <a:path w="1452736" h="381479">
                  <a:moveTo>
                    <a:pt x="0" y="0"/>
                  </a:moveTo>
                  <a:lnTo>
                    <a:pt x="1452736" y="0"/>
                  </a:lnTo>
                  <a:lnTo>
                    <a:pt x="1452736" y="381479"/>
                  </a:lnTo>
                  <a:lnTo>
                    <a:pt x="0" y="381479"/>
                  </a:lnTo>
                  <a:close/>
                </a:path>
              </a:pathLst>
            </a:custGeom>
            <a:solidFill>
              <a:srgbClr val="000000"/>
            </a:solidFill>
          </p:spPr>
          <p:txBody>
            <a:bodyPr/>
            <a:lstStyle/>
            <a:p>
              <a:endParaRPr lang="en-US"/>
            </a:p>
          </p:txBody>
        </p:sp>
        <p:sp>
          <p:nvSpPr>
            <p:cNvPr id="14" name="TextBox 14"/>
            <p:cNvSpPr txBox="1"/>
            <p:nvPr/>
          </p:nvSpPr>
          <p:spPr>
            <a:xfrm>
              <a:off x="0" y="-57150"/>
              <a:ext cx="1452736" cy="43862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369156" y="3794527"/>
            <a:ext cx="5515858" cy="1488025"/>
            <a:chOff x="0" y="0"/>
            <a:chExt cx="1452736" cy="391908"/>
          </a:xfrm>
        </p:grpSpPr>
        <p:sp>
          <p:nvSpPr>
            <p:cNvPr id="16" name="Freeform 16"/>
            <p:cNvSpPr/>
            <p:nvPr/>
          </p:nvSpPr>
          <p:spPr>
            <a:xfrm>
              <a:off x="0" y="0"/>
              <a:ext cx="1452736" cy="391908"/>
            </a:xfrm>
            <a:custGeom>
              <a:avLst/>
              <a:gdLst/>
              <a:ahLst/>
              <a:cxnLst/>
              <a:rect l="l" t="t" r="r" b="b"/>
              <a:pathLst>
                <a:path w="1452736" h="391908">
                  <a:moveTo>
                    <a:pt x="0" y="0"/>
                  </a:moveTo>
                  <a:lnTo>
                    <a:pt x="1452736" y="0"/>
                  </a:lnTo>
                  <a:lnTo>
                    <a:pt x="1452736" y="391908"/>
                  </a:lnTo>
                  <a:lnTo>
                    <a:pt x="0" y="391908"/>
                  </a:lnTo>
                  <a:close/>
                </a:path>
              </a:pathLst>
            </a:custGeom>
            <a:solidFill>
              <a:srgbClr val="000000"/>
            </a:solidFill>
          </p:spPr>
          <p:txBody>
            <a:bodyPr/>
            <a:lstStyle/>
            <a:p>
              <a:endParaRPr lang="en-US"/>
            </a:p>
          </p:txBody>
        </p:sp>
        <p:sp>
          <p:nvSpPr>
            <p:cNvPr id="17" name="TextBox 17"/>
            <p:cNvSpPr txBox="1"/>
            <p:nvPr/>
          </p:nvSpPr>
          <p:spPr>
            <a:xfrm>
              <a:off x="0" y="-57150"/>
              <a:ext cx="1452736" cy="449058"/>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3891048" y="1250670"/>
            <a:ext cx="10505903" cy="1573325"/>
            <a:chOff x="0" y="0"/>
            <a:chExt cx="2766987" cy="414374"/>
          </a:xfrm>
        </p:grpSpPr>
        <p:sp>
          <p:nvSpPr>
            <p:cNvPr id="19" name="Freeform 19"/>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FFFFFF"/>
            </a:solidFill>
          </p:spPr>
          <p:txBody>
            <a:bodyPr/>
            <a:lstStyle/>
            <a:p>
              <a:endParaRPr lang="en-US"/>
            </a:p>
          </p:txBody>
        </p:sp>
        <p:sp>
          <p:nvSpPr>
            <p:cNvPr id="20" name="TextBox 20"/>
            <p:cNvSpPr txBox="1"/>
            <p:nvPr/>
          </p:nvSpPr>
          <p:spPr>
            <a:xfrm>
              <a:off x="0" y="-57150"/>
              <a:ext cx="2766987" cy="471524"/>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6605621" y="1608707"/>
            <a:ext cx="5786731" cy="771525"/>
          </a:xfrm>
          <a:prstGeom prst="rect">
            <a:avLst/>
          </a:prstGeom>
        </p:spPr>
        <p:txBody>
          <a:bodyPr lIns="0" tIns="0" rIns="0" bIns="0" rtlCol="0" anchor="t">
            <a:spAutoFit/>
          </a:bodyPr>
          <a:lstStyle/>
          <a:p>
            <a:pPr algn="ctr">
              <a:lnSpc>
                <a:spcPts val="6299"/>
              </a:lnSpc>
            </a:pPr>
            <a:r>
              <a:rPr lang="en-US" sz="4500" b="1">
                <a:solidFill>
                  <a:srgbClr val="000000"/>
                </a:solidFill>
                <a:latin typeface="League Spartan"/>
                <a:ea typeface="League Spartan"/>
                <a:cs typeface="League Spartan"/>
                <a:sym typeface="League Spartan"/>
              </a:rPr>
              <a:t>TWO CHALLENGES</a:t>
            </a:r>
          </a:p>
        </p:txBody>
      </p:sp>
      <p:sp>
        <p:nvSpPr>
          <p:cNvPr id="24" name="TextBox 24"/>
          <p:cNvSpPr txBox="1"/>
          <p:nvPr/>
        </p:nvSpPr>
        <p:spPr>
          <a:xfrm>
            <a:off x="2028349" y="3975099"/>
            <a:ext cx="6116003" cy="1050925"/>
          </a:xfrm>
          <a:prstGeom prst="rect">
            <a:avLst/>
          </a:prstGeom>
        </p:spPr>
        <p:txBody>
          <a:bodyPr lIns="0" tIns="0" rIns="0" bIns="0" rtlCol="0" anchor="t">
            <a:spAutoFit/>
          </a:bodyPr>
          <a:lstStyle/>
          <a:p>
            <a:pPr algn="ctr">
              <a:lnSpc>
                <a:spcPts val="4024"/>
              </a:lnSpc>
            </a:pPr>
            <a:r>
              <a:rPr lang="en-US" sz="3499" b="1">
                <a:solidFill>
                  <a:srgbClr val="FFFFFF"/>
                </a:solidFill>
                <a:latin typeface="Poppins Bold"/>
                <a:ea typeface="Poppins Bold"/>
                <a:cs typeface="Poppins Bold"/>
                <a:sym typeface="Poppins Bold"/>
              </a:rPr>
              <a:t>LIMITED FOCUS ON CRITICAL THINKING</a:t>
            </a:r>
          </a:p>
        </p:txBody>
      </p:sp>
      <p:sp>
        <p:nvSpPr>
          <p:cNvPr id="25" name="TextBox 25"/>
          <p:cNvSpPr txBox="1"/>
          <p:nvPr/>
        </p:nvSpPr>
        <p:spPr>
          <a:xfrm>
            <a:off x="10143089" y="4006445"/>
            <a:ext cx="6117122" cy="982980"/>
          </a:xfrm>
          <a:prstGeom prst="rect">
            <a:avLst/>
          </a:prstGeom>
        </p:spPr>
        <p:txBody>
          <a:bodyPr lIns="0" tIns="0" rIns="0" bIns="0" rtlCol="0" anchor="t">
            <a:spAutoFit/>
          </a:bodyPr>
          <a:lstStyle/>
          <a:p>
            <a:pPr algn="ctr">
              <a:lnSpc>
                <a:spcPts val="3794"/>
              </a:lnSpc>
            </a:pPr>
            <a:r>
              <a:rPr lang="en-US" sz="3299" b="1">
                <a:solidFill>
                  <a:srgbClr val="FFFFFF"/>
                </a:solidFill>
                <a:latin typeface="Poppins Bold"/>
                <a:ea typeface="Poppins Bold"/>
                <a:cs typeface="Poppins Bold"/>
                <a:sym typeface="Poppins Bold"/>
              </a:rPr>
              <a:t>OVERRELIANCE ON EXTRINSIC MOTIVATION</a:t>
            </a:r>
          </a:p>
        </p:txBody>
      </p:sp>
      <p:sp>
        <p:nvSpPr>
          <p:cNvPr id="26" name="TextBox 26"/>
          <p:cNvSpPr txBox="1"/>
          <p:nvPr/>
        </p:nvSpPr>
        <p:spPr>
          <a:xfrm>
            <a:off x="1448441" y="5644502"/>
            <a:ext cx="7275819" cy="1755775"/>
          </a:xfrm>
          <a:prstGeom prst="rect">
            <a:avLst/>
          </a:prstGeom>
        </p:spPr>
        <p:txBody>
          <a:bodyPr lIns="0" tIns="0" rIns="0" bIns="0" rtlCol="0" anchor="t">
            <a:spAutoFit/>
          </a:bodyPr>
          <a:lstStyle/>
          <a:p>
            <a:pPr algn="ctr">
              <a:lnSpc>
                <a:spcPts val="3499"/>
              </a:lnSpc>
            </a:pPr>
            <a:r>
              <a:rPr lang="en-US" sz="2499">
                <a:solidFill>
                  <a:srgbClr val="000000"/>
                </a:solidFill>
                <a:latin typeface="Poppins"/>
                <a:ea typeface="Poppins"/>
                <a:cs typeface="Poppins"/>
                <a:sym typeface="Poppins"/>
              </a:rPr>
              <a:t>Behaviorism's emphasis on observable </a:t>
            </a:r>
          </a:p>
          <a:p>
            <a:pPr algn="ctr">
              <a:lnSpc>
                <a:spcPts val="3499"/>
              </a:lnSpc>
            </a:pPr>
            <a:r>
              <a:rPr lang="en-US" sz="2499">
                <a:solidFill>
                  <a:srgbClr val="000000"/>
                </a:solidFill>
                <a:latin typeface="Poppins"/>
                <a:ea typeface="Poppins"/>
                <a:cs typeface="Poppins"/>
                <a:sym typeface="Poppins"/>
              </a:rPr>
              <a:t>behaviors may not adequately address the development of higher-order thinking </a:t>
            </a:r>
          </a:p>
          <a:p>
            <a:pPr algn="ctr">
              <a:lnSpc>
                <a:spcPts val="3499"/>
              </a:lnSpc>
              <a:spcBef>
                <a:spcPct val="0"/>
              </a:spcBef>
            </a:pPr>
            <a:r>
              <a:rPr lang="en-US" sz="2499">
                <a:solidFill>
                  <a:srgbClr val="000000"/>
                </a:solidFill>
                <a:latin typeface="Poppins"/>
                <a:ea typeface="Poppins"/>
                <a:cs typeface="Poppins"/>
                <a:sym typeface="Poppins"/>
              </a:rPr>
              <a:t>skills crucial in higher education.</a:t>
            </a:r>
          </a:p>
        </p:txBody>
      </p:sp>
      <p:sp>
        <p:nvSpPr>
          <p:cNvPr id="27" name="TextBox 27"/>
          <p:cNvSpPr txBox="1"/>
          <p:nvPr/>
        </p:nvSpPr>
        <p:spPr>
          <a:xfrm>
            <a:off x="10122448" y="5644502"/>
            <a:ext cx="6137763" cy="17557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The theory's focus on external rewards and punishments may not foster intrinsic motivation, which is essential for lifelong learning.</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2524755" y="4004077"/>
            <a:ext cx="4165375" cy="5816183"/>
            <a:chOff x="0" y="0"/>
            <a:chExt cx="996273" cy="1391113"/>
          </a:xfrm>
        </p:grpSpPr>
        <p:sp>
          <p:nvSpPr>
            <p:cNvPr id="4" name="Freeform 4"/>
            <p:cNvSpPr/>
            <p:nvPr/>
          </p:nvSpPr>
          <p:spPr>
            <a:xfrm>
              <a:off x="0" y="0"/>
              <a:ext cx="996273" cy="1391113"/>
            </a:xfrm>
            <a:custGeom>
              <a:avLst/>
              <a:gdLst/>
              <a:ahLst/>
              <a:cxnLst/>
              <a:rect l="l" t="t" r="r" b="b"/>
              <a:pathLst>
                <a:path w="996273" h="1391113">
                  <a:moveTo>
                    <a:pt x="100366" y="0"/>
                  </a:moveTo>
                  <a:lnTo>
                    <a:pt x="895907" y="0"/>
                  </a:lnTo>
                  <a:cubicBezTo>
                    <a:pt x="922526" y="0"/>
                    <a:pt x="948054" y="10574"/>
                    <a:pt x="966877" y="29397"/>
                  </a:cubicBezTo>
                  <a:cubicBezTo>
                    <a:pt x="985699" y="48219"/>
                    <a:pt x="996273" y="73748"/>
                    <a:pt x="996273" y="100366"/>
                  </a:cubicBezTo>
                  <a:lnTo>
                    <a:pt x="996273" y="1290747"/>
                  </a:lnTo>
                  <a:cubicBezTo>
                    <a:pt x="996273" y="1317366"/>
                    <a:pt x="985699" y="1342894"/>
                    <a:pt x="966877" y="1361717"/>
                  </a:cubicBezTo>
                  <a:cubicBezTo>
                    <a:pt x="948054" y="1380539"/>
                    <a:pt x="922526" y="1391113"/>
                    <a:pt x="895907" y="1391113"/>
                  </a:cubicBezTo>
                  <a:lnTo>
                    <a:pt x="100366" y="1391113"/>
                  </a:lnTo>
                  <a:cubicBezTo>
                    <a:pt x="73748" y="1391113"/>
                    <a:pt x="48219" y="1380539"/>
                    <a:pt x="29397" y="1361717"/>
                  </a:cubicBezTo>
                  <a:cubicBezTo>
                    <a:pt x="10574" y="1342894"/>
                    <a:pt x="0" y="1317366"/>
                    <a:pt x="0" y="1290747"/>
                  </a:cubicBezTo>
                  <a:lnTo>
                    <a:pt x="0" y="100366"/>
                  </a:lnTo>
                  <a:cubicBezTo>
                    <a:pt x="0" y="73748"/>
                    <a:pt x="10574" y="48219"/>
                    <a:pt x="29397" y="29397"/>
                  </a:cubicBezTo>
                  <a:cubicBezTo>
                    <a:pt x="48219" y="10574"/>
                    <a:pt x="73748" y="0"/>
                    <a:pt x="100366" y="0"/>
                  </a:cubicBezTo>
                  <a:close/>
                </a:path>
              </a:pathLst>
            </a:custGeom>
            <a:solidFill>
              <a:srgbClr val="FFFFFF"/>
            </a:solidFill>
          </p:spPr>
          <p:txBody>
            <a:bodyPr/>
            <a:lstStyle/>
            <a:p>
              <a:endParaRPr lang="en-US"/>
            </a:p>
          </p:txBody>
        </p:sp>
        <p:sp>
          <p:nvSpPr>
            <p:cNvPr id="5" name="TextBox 5"/>
            <p:cNvSpPr txBox="1"/>
            <p:nvPr/>
          </p:nvSpPr>
          <p:spPr>
            <a:xfrm>
              <a:off x="0" y="-57150"/>
              <a:ext cx="996273" cy="144826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073768" y="4004077"/>
            <a:ext cx="4165375" cy="5816183"/>
            <a:chOff x="0" y="0"/>
            <a:chExt cx="996273" cy="1391113"/>
          </a:xfrm>
        </p:grpSpPr>
        <p:sp>
          <p:nvSpPr>
            <p:cNvPr id="7" name="Freeform 7"/>
            <p:cNvSpPr/>
            <p:nvPr/>
          </p:nvSpPr>
          <p:spPr>
            <a:xfrm>
              <a:off x="0" y="0"/>
              <a:ext cx="996273" cy="1391113"/>
            </a:xfrm>
            <a:custGeom>
              <a:avLst/>
              <a:gdLst/>
              <a:ahLst/>
              <a:cxnLst/>
              <a:rect l="l" t="t" r="r" b="b"/>
              <a:pathLst>
                <a:path w="996273" h="1391113">
                  <a:moveTo>
                    <a:pt x="100366" y="0"/>
                  </a:moveTo>
                  <a:lnTo>
                    <a:pt x="895907" y="0"/>
                  </a:lnTo>
                  <a:cubicBezTo>
                    <a:pt x="922526" y="0"/>
                    <a:pt x="948054" y="10574"/>
                    <a:pt x="966877" y="29397"/>
                  </a:cubicBezTo>
                  <a:cubicBezTo>
                    <a:pt x="985699" y="48219"/>
                    <a:pt x="996273" y="73748"/>
                    <a:pt x="996273" y="100366"/>
                  </a:cubicBezTo>
                  <a:lnTo>
                    <a:pt x="996273" y="1290747"/>
                  </a:lnTo>
                  <a:cubicBezTo>
                    <a:pt x="996273" y="1317366"/>
                    <a:pt x="985699" y="1342894"/>
                    <a:pt x="966877" y="1361717"/>
                  </a:cubicBezTo>
                  <a:cubicBezTo>
                    <a:pt x="948054" y="1380539"/>
                    <a:pt x="922526" y="1391113"/>
                    <a:pt x="895907" y="1391113"/>
                  </a:cubicBezTo>
                  <a:lnTo>
                    <a:pt x="100366" y="1391113"/>
                  </a:lnTo>
                  <a:cubicBezTo>
                    <a:pt x="73748" y="1391113"/>
                    <a:pt x="48219" y="1380539"/>
                    <a:pt x="29397" y="1361717"/>
                  </a:cubicBezTo>
                  <a:cubicBezTo>
                    <a:pt x="10574" y="1342894"/>
                    <a:pt x="0" y="1317366"/>
                    <a:pt x="0" y="1290747"/>
                  </a:cubicBezTo>
                  <a:lnTo>
                    <a:pt x="0" y="100366"/>
                  </a:lnTo>
                  <a:cubicBezTo>
                    <a:pt x="0" y="73748"/>
                    <a:pt x="10574" y="48219"/>
                    <a:pt x="29397" y="29397"/>
                  </a:cubicBezTo>
                  <a:cubicBezTo>
                    <a:pt x="48219" y="10574"/>
                    <a:pt x="73748" y="0"/>
                    <a:pt x="100366" y="0"/>
                  </a:cubicBezTo>
                  <a:close/>
                </a:path>
              </a:pathLst>
            </a:custGeom>
            <a:solidFill>
              <a:srgbClr val="FFFFFF"/>
            </a:solidFill>
          </p:spPr>
          <p:txBody>
            <a:bodyPr/>
            <a:lstStyle/>
            <a:p>
              <a:endParaRPr lang="en-US"/>
            </a:p>
          </p:txBody>
        </p:sp>
        <p:sp>
          <p:nvSpPr>
            <p:cNvPr id="8" name="TextBox 8"/>
            <p:cNvSpPr txBox="1"/>
            <p:nvPr/>
          </p:nvSpPr>
          <p:spPr>
            <a:xfrm>
              <a:off x="0" y="-57150"/>
              <a:ext cx="996273" cy="144826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622780" y="4004077"/>
            <a:ext cx="4165375" cy="5816183"/>
            <a:chOff x="0" y="0"/>
            <a:chExt cx="996273" cy="1391113"/>
          </a:xfrm>
        </p:grpSpPr>
        <p:sp>
          <p:nvSpPr>
            <p:cNvPr id="10" name="Freeform 10"/>
            <p:cNvSpPr/>
            <p:nvPr/>
          </p:nvSpPr>
          <p:spPr>
            <a:xfrm>
              <a:off x="0" y="0"/>
              <a:ext cx="996273" cy="1391113"/>
            </a:xfrm>
            <a:custGeom>
              <a:avLst/>
              <a:gdLst/>
              <a:ahLst/>
              <a:cxnLst/>
              <a:rect l="l" t="t" r="r" b="b"/>
              <a:pathLst>
                <a:path w="996273" h="1391113">
                  <a:moveTo>
                    <a:pt x="100366" y="0"/>
                  </a:moveTo>
                  <a:lnTo>
                    <a:pt x="895907" y="0"/>
                  </a:lnTo>
                  <a:cubicBezTo>
                    <a:pt x="922526" y="0"/>
                    <a:pt x="948054" y="10574"/>
                    <a:pt x="966877" y="29397"/>
                  </a:cubicBezTo>
                  <a:cubicBezTo>
                    <a:pt x="985699" y="48219"/>
                    <a:pt x="996273" y="73748"/>
                    <a:pt x="996273" y="100366"/>
                  </a:cubicBezTo>
                  <a:lnTo>
                    <a:pt x="996273" y="1290747"/>
                  </a:lnTo>
                  <a:cubicBezTo>
                    <a:pt x="996273" y="1317366"/>
                    <a:pt x="985699" y="1342894"/>
                    <a:pt x="966877" y="1361717"/>
                  </a:cubicBezTo>
                  <a:cubicBezTo>
                    <a:pt x="948054" y="1380539"/>
                    <a:pt x="922526" y="1391113"/>
                    <a:pt x="895907" y="1391113"/>
                  </a:cubicBezTo>
                  <a:lnTo>
                    <a:pt x="100366" y="1391113"/>
                  </a:lnTo>
                  <a:cubicBezTo>
                    <a:pt x="73748" y="1391113"/>
                    <a:pt x="48219" y="1380539"/>
                    <a:pt x="29397" y="1361717"/>
                  </a:cubicBezTo>
                  <a:cubicBezTo>
                    <a:pt x="10574" y="1342894"/>
                    <a:pt x="0" y="1317366"/>
                    <a:pt x="0" y="1290747"/>
                  </a:cubicBezTo>
                  <a:lnTo>
                    <a:pt x="0" y="100366"/>
                  </a:lnTo>
                  <a:cubicBezTo>
                    <a:pt x="0" y="73748"/>
                    <a:pt x="10574" y="48219"/>
                    <a:pt x="29397" y="29397"/>
                  </a:cubicBezTo>
                  <a:cubicBezTo>
                    <a:pt x="48219" y="10574"/>
                    <a:pt x="73748" y="0"/>
                    <a:pt x="100366" y="0"/>
                  </a:cubicBezTo>
                  <a:close/>
                </a:path>
              </a:pathLst>
            </a:custGeom>
            <a:solidFill>
              <a:srgbClr val="FFFFFF"/>
            </a:solidFill>
          </p:spPr>
          <p:txBody>
            <a:bodyPr/>
            <a:lstStyle/>
            <a:p>
              <a:endParaRPr lang="en-US"/>
            </a:p>
          </p:txBody>
        </p:sp>
        <p:sp>
          <p:nvSpPr>
            <p:cNvPr id="11" name="TextBox 11"/>
            <p:cNvSpPr txBox="1"/>
            <p:nvPr/>
          </p:nvSpPr>
          <p:spPr>
            <a:xfrm>
              <a:off x="0" y="-57150"/>
              <a:ext cx="996273" cy="144826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951865" y="3348500"/>
            <a:ext cx="1311155" cy="131115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500878" y="3348500"/>
            <a:ext cx="1311155" cy="131115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049890" y="3348500"/>
            <a:ext cx="1311155" cy="1311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4444228" y="269614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4"/>
            <a:stretch>
              <a:fillRect/>
            </a:stretch>
          </a:blipFill>
        </p:spPr>
        <p:txBody>
          <a:bodyPr/>
          <a:lstStyle/>
          <a:p>
            <a:endParaRPr lang="en-US"/>
          </a:p>
        </p:txBody>
      </p:sp>
      <p:grpSp>
        <p:nvGrpSpPr>
          <p:cNvPr id="22" name="Group 22"/>
          <p:cNvGrpSpPr/>
          <p:nvPr/>
        </p:nvGrpSpPr>
        <p:grpSpPr>
          <a:xfrm>
            <a:off x="3866281" y="738581"/>
            <a:ext cx="10555438" cy="1966535"/>
            <a:chOff x="0" y="0"/>
            <a:chExt cx="2780033" cy="517935"/>
          </a:xfrm>
        </p:grpSpPr>
        <p:sp>
          <p:nvSpPr>
            <p:cNvPr id="23" name="Freeform 23"/>
            <p:cNvSpPr/>
            <p:nvPr/>
          </p:nvSpPr>
          <p:spPr>
            <a:xfrm>
              <a:off x="0" y="0"/>
              <a:ext cx="2780033" cy="517935"/>
            </a:xfrm>
            <a:custGeom>
              <a:avLst/>
              <a:gdLst/>
              <a:ahLst/>
              <a:cxnLst/>
              <a:rect l="l" t="t" r="r" b="b"/>
              <a:pathLst>
                <a:path w="2780033" h="517935">
                  <a:moveTo>
                    <a:pt x="67478" y="0"/>
                  </a:moveTo>
                  <a:lnTo>
                    <a:pt x="2712556" y="0"/>
                  </a:lnTo>
                  <a:cubicBezTo>
                    <a:pt x="2730452" y="0"/>
                    <a:pt x="2747615" y="7109"/>
                    <a:pt x="2760270" y="19764"/>
                  </a:cubicBezTo>
                  <a:cubicBezTo>
                    <a:pt x="2772924" y="32418"/>
                    <a:pt x="2780033" y="49581"/>
                    <a:pt x="2780033" y="67478"/>
                  </a:cubicBezTo>
                  <a:lnTo>
                    <a:pt x="2780033" y="450457"/>
                  </a:lnTo>
                  <a:cubicBezTo>
                    <a:pt x="2780033" y="487724"/>
                    <a:pt x="2749822" y="517935"/>
                    <a:pt x="2712556" y="517935"/>
                  </a:cubicBezTo>
                  <a:lnTo>
                    <a:pt x="67478" y="517935"/>
                  </a:lnTo>
                  <a:cubicBezTo>
                    <a:pt x="49581" y="517935"/>
                    <a:pt x="32418" y="510826"/>
                    <a:pt x="19764" y="498171"/>
                  </a:cubicBezTo>
                  <a:cubicBezTo>
                    <a:pt x="7109" y="485517"/>
                    <a:pt x="0" y="468354"/>
                    <a:pt x="0" y="450457"/>
                  </a:cubicBezTo>
                  <a:lnTo>
                    <a:pt x="0" y="67478"/>
                  </a:lnTo>
                  <a:cubicBezTo>
                    <a:pt x="0" y="30211"/>
                    <a:pt x="30211" y="0"/>
                    <a:pt x="67478" y="0"/>
                  </a:cubicBezTo>
                  <a:close/>
                </a:path>
              </a:pathLst>
            </a:custGeom>
            <a:solidFill>
              <a:srgbClr val="FFFFFF"/>
            </a:solidFill>
          </p:spPr>
          <p:txBody>
            <a:bodyPr/>
            <a:lstStyle/>
            <a:p>
              <a:endParaRPr lang="en-US"/>
            </a:p>
          </p:txBody>
        </p:sp>
        <p:sp>
          <p:nvSpPr>
            <p:cNvPr id="24" name="TextBox 24"/>
            <p:cNvSpPr txBox="1"/>
            <p:nvPr/>
          </p:nvSpPr>
          <p:spPr>
            <a:xfrm>
              <a:off x="0" y="-57150"/>
              <a:ext cx="2780033" cy="57508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5442888" y="1062986"/>
            <a:ext cx="7402224" cy="13811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APPLICATION IN </a:t>
            </a:r>
          </a:p>
          <a:p>
            <a:pPr algn="ctr">
              <a:lnSpc>
                <a:spcPts val="5400"/>
              </a:lnSpc>
            </a:pPr>
            <a:r>
              <a:rPr lang="en-US" sz="4500" b="1">
                <a:solidFill>
                  <a:srgbClr val="000000"/>
                </a:solidFill>
                <a:latin typeface="League Spartan"/>
                <a:ea typeface="League Spartan"/>
                <a:cs typeface="League Spartan"/>
                <a:sym typeface="League Spartan"/>
              </a:rPr>
              <a:t>HIGHER ED</a:t>
            </a:r>
          </a:p>
        </p:txBody>
      </p:sp>
      <p:sp>
        <p:nvSpPr>
          <p:cNvPr id="26" name="TextBox 26"/>
          <p:cNvSpPr txBox="1"/>
          <p:nvPr/>
        </p:nvSpPr>
        <p:spPr>
          <a:xfrm>
            <a:off x="2989125" y="5297601"/>
            <a:ext cx="3236636" cy="474795"/>
          </a:xfrm>
          <a:prstGeom prst="rect">
            <a:avLst/>
          </a:prstGeom>
        </p:spPr>
        <p:txBody>
          <a:bodyPr lIns="0" tIns="0" rIns="0" bIns="0" rtlCol="0" anchor="t">
            <a:spAutoFit/>
          </a:bodyPr>
          <a:lstStyle/>
          <a:p>
            <a:pPr algn="ctr">
              <a:lnSpc>
                <a:spcPts val="3422"/>
              </a:lnSpc>
            </a:pPr>
            <a:r>
              <a:rPr lang="en-US" sz="3083" b="1">
                <a:solidFill>
                  <a:srgbClr val="000000"/>
                </a:solidFill>
                <a:latin typeface="Poppins Bold"/>
                <a:ea typeface="Poppins Bold"/>
                <a:cs typeface="Poppins Bold"/>
                <a:sym typeface="Poppins Bold"/>
              </a:rPr>
              <a:t>GAMIFICATION</a:t>
            </a:r>
          </a:p>
        </p:txBody>
      </p:sp>
      <p:sp>
        <p:nvSpPr>
          <p:cNvPr id="27" name="TextBox 27"/>
          <p:cNvSpPr txBox="1"/>
          <p:nvPr/>
        </p:nvSpPr>
        <p:spPr>
          <a:xfrm>
            <a:off x="4241850" y="3222501"/>
            <a:ext cx="731185" cy="1344077"/>
          </a:xfrm>
          <a:prstGeom prst="rect">
            <a:avLst/>
          </a:prstGeom>
        </p:spPr>
        <p:txBody>
          <a:bodyPr lIns="0" tIns="0" rIns="0" bIns="0" rtlCol="0" anchor="t">
            <a:spAutoFit/>
          </a:bodyPr>
          <a:lstStyle/>
          <a:p>
            <a:pPr algn="ctr">
              <a:lnSpc>
                <a:spcPts val="10370"/>
              </a:lnSpc>
              <a:spcBef>
                <a:spcPct val="0"/>
              </a:spcBef>
            </a:pPr>
            <a:r>
              <a:rPr lang="en-US" sz="7407" b="1">
                <a:solidFill>
                  <a:srgbClr val="FFFFFF"/>
                </a:solidFill>
                <a:latin typeface="Poppins Bold"/>
                <a:ea typeface="Poppins Bold"/>
                <a:cs typeface="Poppins Bold"/>
                <a:sym typeface="Poppins Bold"/>
              </a:rPr>
              <a:t>1</a:t>
            </a:r>
          </a:p>
        </p:txBody>
      </p:sp>
      <p:sp>
        <p:nvSpPr>
          <p:cNvPr id="28" name="TextBox 28"/>
          <p:cNvSpPr txBox="1"/>
          <p:nvPr/>
        </p:nvSpPr>
        <p:spPr>
          <a:xfrm>
            <a:off x="8790863" y="3222501"/>
            <a:ext cx="731185" cy="1344077"/>
          </a:xfrm>
          <a:prstGeom prst="rect">
            <a:avLst/>
          </a:prstGeom>
        </p:spPr>
        <p:txBody>
          <a:bodyPr lIns="0" tIns="0" rIns="0" bIns="0" rtlCol="0" anchor="t">
            <a:spAutoFit/>
          </a:bodyPr>
          <a:lstStyle/>
          <a:p>
            <a:pPr algn="ctr">
              <a:lnSpc>
                <a:spcPts val="10370"/>
              </a:lnSpc>
              <a:spcBef>
                <a:spcPct val="0"/>
              </a:spcBef>
            </a:pPr>
            <a:r>
              <a:rPr lang="en-US" sz="7407" b="1">
                <a:solidFill>
                  <a:srgbClr val="FFFFFF"/>
                </a:solidFill>
                <a:latin typeface="Poppins Bold"/>
                <a:ea typeface="Poppins Bold"/>
                <a:cs typeface="Poppins Bold"/>
                <a:sym typeface="Poppins Bold"/>
              </a:rPr>
              <a:t>2</a:t>
            </a:r>
          </a:p>
        </p:txBody>
      </p:sp>
      <p:sp>
        <p:nvSpPr>
          <p:cNvPr id="29" name="TextBox 29"/>
          <p:cNvSpPr txBox="1"/>
          <p:nvPr/>
        </p:nvSpPr>
        <p:spPr>
          <a:xfrm>
            <a:off x="13339875" y="3222501"/>
            <a:ext cx="731185" cy="1344077"/>
          </a:xfrm>
          <a:prstGeom prst="rect">
            <a:avLst/>
          </a:prstGeom>
        </p:spPr>
        <p:txBody>
          <a:bodyPr lIns="0" tIns="0" rIns="0" bIns="0" rtlCol="0" anchor="t">
            <a:spAutoFit/>
          </a:bodyPr>
          <a:lstStyle/>
          <a:p>
            <a:pPr algn="ctr">
              <a:lnSpc>
                <a:spcPts val="10370"/>
              </a:lnSpc>
              <a:spcBef>
                <a:spcPct val="0"/>
              </a:spcBef>
            </a:pPr>
            <a:r>
              <a:rPr lang="en-US" sz="7407" b="1">
                <a:solidFill>
                  <a:srgbClr val="FFFFFF"/>
                </a:solidFill>
                <a:latin typeface="Poppins Bold"/>
                <a:ea typeface="Poppins Bold"/>
                <a:cs typeface="Poppins Bold"/>
                <a:sym typeface="Poppins Bold"/>
              </a:rPr>
              <a:t>3</a:t>
            </a:r>
          </a:p>
        </p:txBody>
      </p:sp>
      <p:sp>
        <p:nvSpPr>
          <p:cNvPr id="30" name="TextBox 30"/>
          <p:cNvSpPr txBox="1"/>
          <p:nvPr/>
        </p:nvSpPr>
        <p:spPr>
          <a:xfrm>
            <a:off x="7538137" y="5082587"/>
            <a:ext cx="3236636" cy="904825"/>
          </a:xfrm>
          <a:prstGeom prst="rect">
            <a:avLst/>
          </a:prstGeom>
        </p:spPr>
        <p:txBody>
          <a:bodyPr lIns="0" tIns="0" rIns="0" bIns="0" rtlCol="0" anchor="t">
            <a:spAutoFit/>
          </a:bodyPr>
          <a:lstStyle/>
          <a:p>
            <a:pPr algn="ctr">
              <a:lnSpc>
                <a:spcPts val="3422"/>
              </a:lnSpc>
            </a:pPr>
            <a:r>
              <a:rPr lang="en-US" sz="3083" b="1">
                <a:solidFill>
                  <a:srgbClr val="000000"/>
                </a:solidFill>
                <a:latin typeface="Poppins Bold"/>
                <a:ea typeface="Poppins Bold"/>
                <a:cs typeface="Poppins Bold"/>
                <a:sym typeface="Poppins Bold"/>
              </a:rPr>
              <a:t>FLIPPED CLASSROOM</a:t>
            </a:r>
          </a:p>
        </p:txBody>
      </p:sp>
      <p:sp>
        <p:nvSpPr>
          <p:cNvPr id="31" name="TextBox 31"/>
          <p:cNvSpPr txBox="1"/>
          <p:nvPr/>
        </p:nvSpPr>
        <p:spPr>
          <a:xfrm>
            <a:off x="12086868" y="5297601"/>
            <a:ext cx="3236636" cy="474795"/>
          </a:xfrm>
          <a:prstGeom prst="rect">
            <a:avLst/>
          </a:prstGeom>
        </p:spPr>
        <p:txBody>
          <a:bodyPr lIns="0" tIns="0" rIns="0" bIns="0" rtlCol="0" anchor="t">
            <a:spAutoFit/>
          </a:bodyPr>
          <a:lstStyle/>
          <a:p>
            <a:pPr algn="ctr">
              <a:lnSpc>
                <a:spcPts val="3422"/>
              </a:lnSpc>
            </a:pPr>
            <a:r>
              <a:rPr lang="en-US" sz="3083" b="1">
                <a:solidFill>
                  <a:srgbClr val="000000"/>
                </a:solidFill>
                <a:latin typeface="Poppins Bold"/>
                <a:ea typeface="Poppins Bold"/>
                <a:cs typeface="Poppins Bold"/>
                <a:sym typeface="Poppins Bold"/>
              </a:rPr>
              <a:t>ASSOCIATION</a:t>
            </a:r>
          </a:p>
        </p:txBody>
      </p:sp>
      <p:sp>
        <p:nvSpPr>
          <p:cNvPr id="32" name="TextBox 32"/>
          <p:cNvSpPr txBox="1"/>
          <p:nvPr/>
        </p:nvSpPr>
        <p:spPr>
          <a:xfrm>
            <a:off x="7322284" y="5961437"/>
            <a:ext cx="3668343" cy="3317417"/>
          </a:xfrm>
          <a:prstGeom prst="rect">
            <a:avLst/>
          </a:prstGeom>
        </p:spPr>
        <p:txBody>
          <a:bodyPr lIns="0" tIns="0" rIns="0" bIns="0" rtlCol="0" anchor="t">
            <a:spAutoFit/>
          </a:bodyPr>
          <a:lstStyle/>
          <a:p>
            <a:pPr algn="ctr">
              <a:lnSpc>
                <a:spcPts val="2929"/>
              </a:lnSpc>
            </a:pPr>
            <a:r>
              <a:rPr lang="en-US" sz="2092">
                <a:solidFill>
                  <a:srgbClr val="000000"/>
                </a:solidFill>
                <a:latin typeface="Poppins"/>
                <a:ea typeface="Poppins"/>
                <a:cs typeface="Poppins"/>
                <a:sym typeface="Poppins"/>
              </a:rPr>
              <a:t>Modeling the necessary behavior allows the learner to observe the lesson or skill and practice/illustrate  in front of the instructor in order to receive feedback</a:t>
            </a:r>
          </a:p>
          <a:p>
            <a:pPr algn="ctr">
              <a:lnSpc>
                <a:spcPts val="2929"/>
              </a:lnSpc>
            </a:pPr>
            <a:endParaRPr lang="en-US" sz="2092">
              <a:solidFill>
                <a:srgbClr val="000000"/>
              </a:solidFill>
              <a:latin typeface="Poppins"/>
              <a:ea typeface="Poppins"/>
              <a:cs typeface="Poppins"/>
              <a:sym typeface="Poppins"/>
            </a:endParaRPr>
          </a:p>
          <a:p>
            <a:pPr algn="ctr">
              <a:lnSpc>
                <a:spcPts val="2929"/>
              </a:lnSpc>
            </a:pPr>
            <a:r>
              <a:rPr lang="en-US" sz="2092">
                <a:solidFill>
                  <a:srgbClr val="000000"/>
                </a:solidFill>
                <a:latin typeface="Poppins"/>
                <a:ea typeface="Poppins"/>
                <a:cs typeface="Poppins"/>
                <a:sym typeface="Poppins"/>
              </a:rPr>
              <a:t>Example:</a:t>
            </a:r>
          </a:p>
          <a:p>
            <a:pPr algn="ctr">
              <a:lnSpc>
                <a:spcPts val="2929"/>
              </a:lnSpc>
              <a:spcBef>
                <a:spcPct val="0"/>
              </a:spcBef>
            </a:pPr>
            <a:r>
              <a:rPr lang="en-US" sz="2092">
                <a:solidFill>
                  <a:srgbClr val="000000"/>
                </a:solidFill>
                <a:latin typeface="Poppins"/>
                <a:ea typeface="Poppins"/>
                <a:cs typeface="Poppins"/>
                <a:sym typeface="Poppins"/>
              </a:rPr>
              <a:t>Flipgrid</a:t>
            </a:r>
          </a:p>
        </p:txBody>
      </p:sp>
      <p:sp>
        <p:nvSpPr>
          <p:cNvPr id="33" name="TextBox 33"/>
          <p:cNvSpPr txBox="1"/>
          <p:nvPr/>
        </p:nvSpPr>
        <p:spPr>
          <a:xfrm>
            <a:off x="11871296" y="5961437"/>
            <a:ext cx="3668343" cy="3317417"/>
          </a:xfrm>
          <a:prstGeom prst="rect">
            <a:avLst/>
          </a:prstGeom>
        </p:spPr>
        <p:txBody>
          <a:bodyPr lIns="0" tIns="0" rIns="0" bIns="0" rtlCol="0" anchor="t">
            <a:spAutoFit/>
          </a:bodyPr>
          <a:lstStyle/>
          <a:p>
            <a:pPr algn="ctr">
              <a:lnSpc>
                <a:spcPts val="2929"/>
              </a:lnSpc>
            </a:pPr>
            <a:r>
              <a:rPr lang="en-US" sz="2092">
                <a:solidFill>
                  <a:srgbClr val="000000"/>
                </a:solidFill>
                <a:latin typeface="Poppins"/>
                <a:ea typeface="Poppins"/>
                <a:cs typeface="Poppins"/>
                <a:sym typeface="Poppins"/>
              </a:rPr>
              <a:t>Process of providing cues or prompts to link a specific stimulus to a specific response to steer behavior or performance</a:t>
            </a:r>
          </a:p>
          <a:p>
            <a:pPr algn="ctr">
              <a:lnSpc>
                <a:spcPts val="2929"/>
              </a:lnSpc>
            </a:pPr>
            <a:endParaRPr lang="en-US" sz="2092">
              <a:solidFill>
                <a:srgbClr val="000000"/>
              </a:solidFill>
              <a:latin typeface="Poppins"/>
              <a:ea typeface="Poppins"/>
              <a:cs typeface="Poppins"/>
              <a:sym typeface="Poppins"/>
            </a:endParaRPr>
          </a:p>
          <a:p>
            <a:pPr algn="ctr">
              <a:lnSpc>
                <a:spcPts val="2929"/>
              </a:lnSpc>
            </a:pPr>
            <a:r>
              <a:rPr lang="en-US" sz="2092">
                <a:solidFill>
                  <a:srgbClr val="000000"/>
                </a:solidFill>
                <a:latin typeface="Poppins"/>
                <a:ea typeface="Poppins"/>
                <a:cs typeface="Poppins"/>
                <a:sym typeface="Poppins"/>
              </a:rPr>
              <a:t>Examples:</a:t>
            </a:r>
          </a:p>
          <a:p>
            <a:pPr algn="ctr">
              <a:lnSpc>
                <a:spcPts val="2929"/>
              </a:lnSpc>
            </a:pPr>
            <a:r>
              <a:rPr lang="en-US" sz="2092">
                <a:solidFill>
                  <a:srgbClr val="000000"/>
                </a:solidFill>
                <a:latin typeface="Poppins"/>
                <a:ea typeface="Poppins"/>
                <a:cs typeface="Poppins"/>
                <a:sym typeface="Poppins"/>
              </a:rPr>
              <a:t>Drag and Drop</a:t>
            </a:r>
          </a:p>
          <a:p>
            <a:pPr algn="ctr">
              <a:lnSpc>
                <a:spcPts val="2929"/>
              </a:lnSpc>
              <a:spcBef>
                <a:spcPct val="0"/>
              </a:spcBef>
            </a:pPr>
            <a:r>
              <a:rPr lang="en-US" sz="2092">
                <a:solidFill>
                  <a:srgbClr val="000000"/>
                </a:solidFill>
                <a:latin typeface="Poppins"/>
                <a:ea typeface="Poppins"/>
                <a:cs typeface="Poppins"/>
                <a:sym typeface="Poppins"/>
              </a:rPr>
              <a:t>eLearning interactions</a:t>
            </a:r>
          </a:p>
        </p:txBody>
      </p:sp>
      <p:sp>
        <p:nvSpPr>
          <p:cNvPr id="34" name="TextBox 34"/>
          <p:cNvSpPr txBox="1"/>
          <p:nvPr/>
        </p:nvSpPr>
        <p:spPr>
          <a:xfrm>
            <a:off x="2773271" y="5961437"/>
            <a:ext cx="3668343" cy="2950319"/>
          </a:xfrm>
          <a:prstGeom prst="rect">
            <a:avLst/>
          </a:prstGeom>
        </p:spPr>
        <p:txBody>
          <a:bodyPr lIns="0" tIns="0" rIns="0" bIns="0" rtlCol="0" anchor="t">
            <a:spAutoFit/>
          </a:bodyPr>
          <a:lstStyle/>
          <a:p>
            <a:pPr algn="ctr">
              <a:lnSpc>
                <a:spcPts val="2929"/>
              </a:lnSpc>
            </a:pPr>
            <a:r>
              <a:rPr lang="en-US" sz="2092">
                <a:solidFill>
                  <a:srgbClr val="000000"/>
                </a:solidFill>
                <a:latin typeface="Poppins"/>
                <a:ea typeface="Poppins"/>
                <a:cs typeface="Poppins"/>
                <a:sym typeface="Poppins"/>
              </a:rPr>
              <a:t>Present the learning material in an entertaining way often through assigning points,, badges, and leader boards</a:t>
            </a:r>
          </a:p>
          <a:p>
            <a:pPr algn="ctr">
              <a:lnSpc>
                <a:spcPts val="2929"/>
              </a:lnSpc>
            </a:pPr>
            <a:endParaRPr lang="en-US" sz="2092">
              <a:solidFill>
                <a:srgbClr val="000000"/>
              </a:solidFill>
              <a:latin typeface="Poppins"/>
              <a:ea typeface="Poppins"/>
              <a:cs typeface="Poppins"/>
              <a:sym typeface="Poppins"/>
            </a:endParaRPr>
          </a:p>
          <a:p>
            <a:pPr algn="ctr">
              <a:lnSpc>
                <a:spcPts val="2929"/>
              </a:lnSpc>
            </a:pPr>
            <a:r>
              <a:rPr lang="en-US" sz="2092">
                <a:solidFill>
                  <a:srgbClr val="000000"/>
                </a:solidFill>
                <a:latin typeface="Poppins"/>
                <a:ea typeface="Poppins"/>
                <a:cs typeface="Poppins"/>
                <a:sym typeface="Poppins"/>
              </a:rPr>
              <a:t>Example:</a:t>
            </a:r>
          </a:p>
          <a:p>
            <a:pPr algn="ctr">
              <a:lnSpc>
                <a:spcPts val="2929"/>
              </a:lnSpc>
              <a:spcBef>
                <a:spcPct val="0"/>
              </a:spcBef>
            </a:pPr>
            <a:r>
              <a:rPr lang="en-US" sz="2092">
                <a:solidFill>
                  <a:srgbClr val="000000"/>
                </a:solidFill>
                <a:latin typeface="Poppins"/>
                <a:ea typeface="Poppins"/>
                <a:cs typeface="Poppins"/>
                <a:sym typeface="Poppins"/>
              </a:rPr>
              <a:t>KaHoot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754568" y="979180"/>
            <a:ext cx="9784422" cy="2057400"/>
            <a:chOff x="0" y="0"/>
            <a:chExt cx="2576967" cy="541867"/>
          </a:xfrm>
        </p:grpSpPr>
        <p:sp>
          <p:nvSpPr>
            <p:cNvPr id="4" name="Freeform 4"/>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47839D"/>
            </a:solidFill>
          </p:spPr>
          <p:txBody>
            <a:bodyPr/>
            <a:lstStyle/>
            <a:p>
              <a:endParaRPr lang="en-US"/>
            </a:p>
          </p:txBody>
        </p:sp>
        <p:sp>
          <p:nvSpPr>
            <p:cNvPr id="5" name="TextBox 5"/>
            <p:cNvSpPr txBox="1"/>
            <p:nvPr/>
          </p:nvSpPr>
          <p:spPr>
            <a:xfrm>
              <a:off x="0" y="-57150"/>
              <a:ext cx="2576967" cy="59901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293558" y="43324"/>
            <a:ext cx="6933865" cy="10259254"/>
            <a:chOff x="0" y="0"/>
            <a:chExt cx="9245153" cy="14442454"/>
          </a:xfrm>
        </p:grpSpPr>
        <p:pic>
          <p:nvPicPr>
            <p:cNvPr id="7" name="Picture 7"/>
            <p:cNvPicPr>
              <a:picLocks noChangeAspect="1"/>
            </p:cNvPicPr>
            <p:nvPr/>
          </p:nvPicPr>
          <p:blipFill>
            <a:blip r:embed="rId4"/>
            <a:srcRect l="28635" r="28635"/>
            <a:stretch>
              <a:fillRect/>
            </a:stretch>
          </p:blipFill>
          <p:spPr>
            <a:xfrm>
              <a:off x="0" y="0"/>
              <a:ext cx="9245153" cy="14442454"/>
            </a:xfrm>
            <a:prstGeom prst="rect">
              <a:avLst/>
            </a:prstGeom>
          </p:spPr>
        </p:pic>
      </p:grpSp>
      <p:grpSp>
        <p:nvGrpSpPr>
          <p:cNvPr id="8" name="Group 8"/>
          <p:cNvGrpSpPr/>
          <p:nvPr/>
        </p:nvGrpSpPr>
        <p:grpSpPr>
          <a:xfrm rot="10799999">
            <a:off x="8336022" y="5555524"/>
            <a:ext cx="5443005" cy="4762630"/>
            <a:chOff x="0" y="0"/>
            <a:chExt cx="812800" cy="711200"/>
          </a:xfrm>
        </p:grpSpPr>
        <p:sp>
          <p:nvSpPr>
            <p:cNvPr id="9" name="Freeform 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76F51"/>
            </a:solidFill>
          </p:spPr>
          <p:txBody>
            <a:bodyPr/>
            <a:lstStyle/>
            <a:p>
              <a:endParaRPr lang="en-US"/>
            </a:p>
          </p:txBody>
        </p:sp>
        <p:sp>
          <p:nvSpPr>
            <p:cNvPr id="10" name="TextBox 10"/>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28700" y="1587927"/>
            <a:ext cx="7402224" cy="695325"/>
          </a:xfrm>
          <a:prstGeom prst="rect">
            <a:avLst/>
          </a:prstGeom>
        </p:spPr>
        <p:txBody>
          <a:bodyPr lIns="0" tIns="0" rIns="0" bIns="0" rtlCol="0" anchor="t">
            <a:spAutoFit/>
          </a:bodyPr>
          <a:lstStyle/>
          <a:p>
            <a:pPr algn="l">
              <a:lnSpc>
                <a:spcPts val="5400"/>
              </a:lnSpc>
            </a:pPr>
            <a:r>
              <a:rPr lang="en-US" sz="4500" b="1" dirty="0">
                <a:solidFill>
                  <a:srgbClr val="000000"/>
                </a:solidFill>
                <a:latin typeface="League Spartan"/>
                <a:ea typeface="League Spartan"/>
                <a:cs typeface="League Spartan"/>
                <a:sym typeface="League Spartan"/>
              </a:rPr>
              <a:t>CONSTRUCTIVISM</a:t>
            </a:r>
          </a:p>
        </p:txBody>
      </p:sp>
      <p:sp>
        <p:nvSpPr>
          <p:cNvPr id="20" name="TextBox 20"/>
          <p:cNvSpPr txBox="1"/>
          <p:nvPr/>
        </p:nvSpPr>
        <p:spPr>
          <a:xfrm>
            <a:off x="1028700" y="3378703"/>
            <a:ext cx="7924764" cy="3125471"/>
          </a:xfrm>
          <a:prstGeom prst="rect">
            <a:avLst/>
          </a:prstGeom>
        </p:spPr>
        <p:txBody>
          <a:bodyPr lIns="0" tIns="0" rIns="0" bIns="0" rtlCol="0" anchor="t">
            <a:spAutoFit/>
          </a:bodyPr>
          <a:lstStyle/>
          <a:p>
            <a:pPr algn="l">
              <a:lnSpc>
                <a:spcPts val="3079"/>
              </a:lnSpc>
            </a:pPr>
            <a:r>
              <a:rPr lang="en-US" sz="2199">
                <a:solidFill>
                  <a:srgbClr val="000000"/>
                </a:solidFill>
                <a:latin typeface="Poppins"/>
                <a:ea typeface="Poppins"/>
                <a:cs typeface="Poppins"/>
                <a:sym typeface="Poppins"/>
              </a:rPr>
              <a:t>Constructivism is a learning theory that posits learners actively construct knowledge based on their experiences, interactions, and prior understanding. While it has roots in the work of several theorists, Jean Piaget is often credited as a key founder of Cognitive Constructivism. Vygotsky further refined Piaget’s foundational work and developed Social Constructivism. </a:t>
            </a:r>
          </a:p>
          <a:p>
            <a:pPr algn="l">
              <a:lnSpc>
                <a:spcPts val="3079"/>
              </a:lnSpc>
              <a:spcBef>
                <a:spcPct val="0"/>
              </a:spcBef>
            </a:pPr>
            <a:endParaRPr lang="en-US" sz="2199">
              <a:solidFill>
                <a:srgbClr val="000000"/>
              </a:solidFill>
              <a:latin typeface="Poppins"/>
              <a:ea typeface="Poppins"/>
              <a:cs typeface="Poppins"/>
              <a:sym typeface="Poppins"/>
            </a:endParaRPr>
          </a:p>
        </p:txBody>
      </p:sp>
      <p:sp>
        <p:nvSpPr>
          <p:cNvPr id="21" name="TextBox 21"/>
          <p:cNvSpPr txBox="1"/>
          <p:nvPr/>
        </p:nvSpPr>
        <p:spPr>
          <a:xfrm>
            <a:off x="1028700" y="6333789"/>
            <a:ext cx="7924764" cy="782320"/>
          </a:xfrm>
          <a:prstGeom prst="rect">
            <a:avLst/>
          </a:prstGeom>
        </p:spPr>
        <p:txBody>
          <a:bodyPr lIns="0" tIns="0" rIns="0" bIns="0" rtlCol="0" anchor="t">
            <a:spAutoFit/>
          </a:bodyPr>
          <a:lstStyle/>
          <a:p>
            <a:pPr algn="just">
              <a:lnSpc>
                <a:spcPts val="3079"/>
              </a:lnSpc>
            </a:pPr>
            <a:r>
              <a:rPr lang="en-US" sz="2199">
                <a:solidFill>
                  <a:srgbClr val="000000"/>
                </a:solidFill>
                <a:latin typeface="Poppins"/>
                <a:ea typeface="Poppins"/>
                <a:cs typeface="Poppins"/>
                <a:sym typeface="Poppins"/>
              </a:rPr>
              <a:t>Jean Piaget (1896 - 1980)</a:t>
            </a:r>
          </a:p>
          <a:p>
            <a:pPr algn="just">
              <a:lnSpc>
                <a:spcPts val="3079"/>
              </a:lnSpc>
              <a:spcBef>
                <a:spcPct val="0"/>
              </a:spcBef>
            </a:pPr>
            <a:r>
              <a:rPr lang="en-US" sz="2199">
                <a:solidFill>
                  <a:srgbClr val="000000"/>
                </a:solidFill>
                <a:latin typeface="Poppins"/>
                <a:ea typeface="Poppins"/>
                <a:cs typeface="Poppins"/>
                <a:sym typeface="Poppins"/>
              </a:rPr>
              <a:t>Lev Vygotsky (1896 - 1934)</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4429961" y="2562051"/>
            <a:ext cx="9424454" cy="918884"/>
          </a:xfrm>
          <a:custGeom>
            <a:avLst/>
            <a:gdLst/>
            <a:ahLst/>
            <a:cxnLst/>
            <a:rect l="l" t="t" r="r" b="b"/>
            <a:pathLst>
              <a:path w="9424454" h="918884">
                <a:moveTo>
                  <a:pt x="0" y="0"/>
                </a:moveTo>
                <a:lnTo>
                  <a:pt x="9424454" y="0"/>
                </a:lnTo>
                <a:lnTo>
                  <a:pt x="9424454" y="918885"/>
                </a:lnTo>
                <a:lnTo>
                  <a:pt x="0" y="91888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865375" y="796150"/>
            <a:ext cx="10555438" cy="1919377"/>
            <a:chOff x="0" y="0"/>
            <a:chExt cx="2780033" cy="505515"/>
          </a:xfrm>
        </p:grpSpPr>
        <p:sp>
          <p:nvSpPr>
            <p:cNvPr id="5" name="Freeform 5"/>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47839D"/>
            </a:solidFill>
          </p:spPr>
          <p:txBody>
            <a:bodyPr/>
            <a:lstStyle/>
            <a:p>
              <a:endParaRPr lang="en-US"/>
            </a:p>
          </p:txBody>
        </p:sp>
        <p:sp>
          <p:nvSpPr>
            <p:cNvPr id="6" name="TextBox 6"/>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740518" y="3396322"/>
            <a:ext cx="2517067" cy="25170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839D"/>
            </a:solidFill>
          </p:spPr>
          <p:txBody>
            <a:bodyPr/>
            <a:lstStyle/>
            <a:p>
              <a:endParaRPr lang="en-US"/>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884561" y="3396322"/>
            <a:ext cx="2517067" cy="251706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839D"/>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030416" y="3396322"/>
            <a:ext cx="2517067" cy="25170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839D"/>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284915" y="3666432"/>
            <a:ext cx="1428273" cy="1976848"/>
          </a:xfrm>
          <a:custGeom>
            <a:avLst/>
            <a:gdLst/>
            <a:ahLst/>
            <a:cxnLst/>
            <a:rect l="l" t="t" r="r" b="b"/>
            <a:pathLst>
              <a:path w="1428273" h="1976848">
                <a:moveTo>
                  <a:pt x="0" y="0"/>
                </a:moveTo>
                <a:lnTo>
                  <a:pt x="1428273" y="0"/>
                </a:lnTo>
                <a:lnTo>
                  <a:pt x="1428273" y="1976848"/>
                </a:lnTo>
                <a:lnTo>
                  <a:pt x="0" y="19768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8244750" y="3755388"/>
            <a:ext cx="1796688" cy="1798936"/>
          </a:xfrm>
          <a:custGeom>
            <a:avLst/>
            <a:gdLst/>
            <a:ahLst/>
            <a:cxnLst/>
            <a:rect l="l" t="t" r="r" b="b"/>
            <a:pathLst>
              <a:path w="1796688" h="1798936">
                <a:moveTo>
                  <a:pt x="0" y="0"/>
                </a:moveTo>
                <a:lnTo>
                  <a:pt x="1796688" y="0"/>
                </a:lnTo>
                <a:lnTo>
                  <a:pt x="1796688" y="1798936"/>
                </a:lnTo>
                <a:lnTo>
                  <a:pt x="0" y="17989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3455646" y="3652386"/>
            <a:ext cx="1666607" cy="2004940"/>
          </a:xfrm>
          <a:custGeom>
            <a:avLst/>
            <a:gdLst/>
            <a:ahLst/>
            <a:cxnLst/>
            <a:rect l="l" t="t" r="r" b="b"/>
            <a:pathLst>
              <a:path w="1666607" h="2004940">
                <a:moveTo>
                  <a:pt x="0" y="0"/>
                </a:moveTo>
                <a:lnTo>
                  <a:pt x="1666606" y="0"/>
                </a:lnTo>
                <a:lnTo>
                  <a:pt x="1666606" y="2004940"/>
                </a:lnTo>
                <a:lnTo>
                  <a:pt x="0" y="20049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1" name="Group 21"/>
          <p:cNvGrpSpPr/>
          <p:nvPr/>
        </p:nvGrpSpPr>
        <p:grpSpPr>
          <a:xfrm>
            <a:off x="0" y="9597133"/>
            <a:ext cx="18288000" cy="1115761"/>
            <a:chOff x="0" y="0"/>
            <a:chExt cx="5133514" cy="293863"/>
          </a:xfrm>
        </p:grpSpPr>
        <p:sp>
          <p:nvSpPr>
            <p:cNvPr id="22" name="Freeform 22"/>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47839D"/>
            </a:solidFill>
          </p:spPr>
          <p:txBody>
            <a:bodyPr/>
            <a:lstStyle/>
            <a:p>
              <a:endParaRPr lang="en-US"/>
            </a:p>
          </p:txBody>
        </p:sp>
        <p:sp>
          <p:nvSpPr>
            <p:cNvPr id="23" name="TextBox 23"/>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5308306" y="1462937"/>
            <a:ext cx="7402224" cy="695325"/>
          </a:xfrm>
          <a:prstGeom prst="rect">
            <a:avLst/>
          </a:prstGeom>
        </p:spPr>
        <p:txBody>
          <a:bodyPr lIns="0" tIns="0" rIns="0" bIns="0" rtlCol="0" anchor="t">
            <a:spAutoFit/>
          </a:bodyPr>
          <a:lstStyle/>
          <a:p>
            <a:pPr algn="ctr">
              <a:lnSpc>
                <a:spcPts val="5400"/>
              </a:lnSpc>
            </a:pPr>
            <a:r>
              <a:rPr lang="en-US" sz="4500" b="1">
                <a:solidFill>
                  <a:srgbClr val="000000"/>
                </a:solidFill>
                <a:latin typeface="League Spartan"/>
                <a:ea typeface="League Spartan"/>
                <a:cs typeface="League Spartan"/>
                <a:sym typeface="League Spartan"/>
              </a:rPr>
              <a:t>THREE ADVANTAGES</a:t>
            </a:r>
          </a:p>
        </p:txBody>
      </p:sp>
      <p:sp>
        <p:nvSpPr>
          <p:cNvPr id="25" name="TextBox 25"/>
          <p:cNvSpPr txBox="1"/>
          <p:nvPr/>
        </p:nvSpPr>
        <p:spPr>
          <a:xfrm>
            <a:off x="2316918" y="6040867"/>
            <a:ext cx="3364266" cy="509906"/>
          </a:xfrm>
          <a:prstGeom prst="rect">
            <a:avLst/>
          </a:prstGeom>
        </p:spPr>
        <p:txBody>
          <a:bodyPr lIns="0" tIns="0" rIns="0" bIns="0" rtlCol="0" anchor="t">
            <a:spAutoFit/>
          </a:bodyPr>
          <a:lstStyle/>
          <a:p>
            <a:pPr algn="ctr">
              <a:lnSpc>
                <a:spcPts val="3919"/>
              </a:lnSpc>
              <a:spcBef>
                <a:spcPct val="0"/>
              </a:spcBef>
            </a:pPr>
            <a:r>
              <a:rPr lang="en-US" sz="2799" b="1">
                <a:solidFill>
                  <a:srgbClr val="000000"/>
                </a:solidFill>
                <a:latin typeface="Poppins Bold"/>
                <a:ea typeface="Poppins Bold"/>
                <a:cs typeface="Poppins Bold"/>
                <a:sym typeface="Poppins Bold"/>
              </a:rPr>
              <a:t>ACTIVE LEARNING</a:t>
            </a:r>
          </a:p>
        </p:txBody>
      </p:sp>
      <p:sp>
        <p:nvSpPr>
          <p:cNvPr id="26" name="TextBox 26"/>
          <p:cNvSpPr txBox="1"/>
          <p:nvPr/>
        </p:nvSpPr>
        <p:spPr>
          <a:xfrm>
            <a:off x="7344636" y="5962330"/>
            <a:ext cx="3598728" cy="509906"/>
          </a:xfrm>
          <a:prstGeom prst="rect">
            <a:avLst/>
          </a:prstGeom>
        </p:spPr>
        <p:txBody>
          <a:bodyPr lIns="0" tIns="0" rIns="0" bIns="0" rtlCol="0" anchor="t">
            <a:spAutoFit/>
          </a:bodyPr>
          <a:lstStyle/>
          <a:p>
            <a:pPr algn="ctr">
              <a:lnSpc>
                <a:spcPts val="3919"/>
              </a:lnSpc>
              <a:spcBef>
                <a:spcPct val="0"/>
              </a:spcBef>
            </a:pPr>
            <a:r>
              <a:rPr lang="en-US" sz="2799" b="1">
                <a:solidFill>
                  <a:srgbClr val="000000"/>
                </a:solidFill>
                <a:latin typeface="Poppins Bold"/>
                <a:ea typeface="Poppins Bold"/>
                <a:cs typeface="Poppins Bold"/>
                <a:sym typeface="Poppins Bold"/>
              </a:rPr>
              <a:t>CRITICAL THINKING</a:t>
            </a:r>
          </a:p>
        </p:txBody>
      </p:sp>
      <p:sp>
        <p:nvSpPr>
          <p:cNvPr id="27" name="TextBox 27"/>
          <p:cNvSpPr txBox="1"/>
          <p:nvPr/>
        </p:nvSpPr>
        <p:spPr>
          <a:xfrm>
            <a:off x="12019553" y="5962330"/>
            <a:ext cx="4802521" cy="509906"/>
          </a:xfrm>
          <a:prstGeom prst="rect">
            <a:avLst/>
          </a:prstGeom>
        </p:spPr>
        <p:txBody>
          <a:bodyPr lIns="0" tIns="0" rIns="0" bIns="0" rtlCol="0" anchor="t">
            <a:spAutoFit/>
          </a:bodyPr>
          <a:lstStyle/>
          <a:p>
            <a:pPr algn="ctr">
              <a:lnSpc>
                <a:spcPts val="3919"/>
              </a:lnSpc>
              <a:spcBef>
                <a:spcPct val="0"/>
              </a:spcBef>
            </a:pPr>
            <a:r>
              <a:rPr lang="en-US" sz="2799" b="1">
                <a:solidFill>
                  <a:srgbClr val="000000"/>
                </a:solidFill>
                <a:latin typeface="Poppins Bold"/>
                <a:ea typeface="Poppins Bold"/>
                <a:cs typeface="Poppins Bold"/>
                <a:sym typeface="Poppins Bold"/>
              </a:rPr>
              <a:t>ENHANCES MOTIVATION</a:t>
            </a:r>
          </a:p>
        </p:txBody>
      </p:sp>
      <p:sp>
        <p:nvSpPr>
          <p:cNvPr id="28" name="TextBox 28"/>
          <p:cNvSpPr txBox="1"/>
          <p:nvPr/>
        </p:nvSpPr>
        <p:spPr>
          <a:xfrm>
            <a:off x="1669011" y="6663543"/>
            <a:ext cx="4660080" cy="1675765"/>
          </a:xfrm>
          <a:prstGeom prst="rect">
            <a:avLst/>
          </a:prstGeom>
        </p:spPr>
        <p:txBody>
          <a:bodyPr lIns="0" tIns="0" rIns="0" bIns="0" rtlCol="0" anchor="t">
            <a:spAutoFit/>
          </a:bodyPr>
          <a:lstStyle/>
          <a:p>
            <a:pPr algn="l">
              <a:lnSpc>
                <a:spcPts val="2659"/>
              </a:lnSpc>
            </a:pPr>
            <a:r>
              <a:rPr lang="en-US" sz="1899">
                <a:solidFill>
                  <a:srgbClr val="000000"/>
                </a:solidFill>
                <a:latin typeface="Poppins"/>
                <a:ea typeface="Poppins"/>
                <a:cs typeface="Poppins"/>
                <a:sym typeface="Poppins"/>
              </a:rPr>
              <a:t>Constructivism encourages students to engage deeply with course material through hands-on activities, discussions, and problem-solving.</a:t>
            </a:r>
          </a:p>
          <a:p>
            <a:pPr algn="l">
              <a:lnSpc>
                <a:spcPts val="2659"/>
              </a:lnSpc>
              <a:spcBef>
                <a:spcPct val="0"/>
              </a:spcBef>
            </a:pPr>
            <a:endParaRPr lang="en-US" sz="1899">
              <a:solidFill>
                <a:srgbClr val="000000"/>
              </a:solidFill>
              <a:latin typeface="Poppins"/>
              <a:ea typeface="Poppins"/>
              <a:cs typeface="Poppins"/>
              <a:sym typeface="Poppins"/>
            </a:endParaRPr>
          </a:p>
        </p:txBody>
      </p:sp>
      <p:sp>
        <p:nvSpPr>
          <p:cNvPr id="29" name="TextBox 29"/>
          <p:cNvSpPr txBox="1"/>
          <p:nvPr/>
        </p:nvSpPr>
        <p:spPr>
          <a:xfrm>
            <a:off x="6813054" y="6663543"/>
            <a:ext cx="4660080" cy="1342390"/>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Poppins"/>
                <a:ea typeface="Poppins"/>
                <a:cs typeface="Poppins"/>
                <a:sym typeface="Poppins"/>
              </a:rPr>
              <a:t>By constructing their own knowledge, students learn to analyze, synthesize, and evaluate information more effectively.</a:t>
            </a:r>
          </a:p>
        </p:txBody>
      </p:sp>
      <p:sp>
        <p:nvSpPr>
          <p:cNvPr id="30" name="TextBox 30"/>
          <p:cNvSpPr txBox="1"/>
          <p:nvPr/>
        </p:nvSpPr>
        <p:spPr>
          <a:xfrm>
            <a:off x="11958909" y="6663543"/>
            <a:ext cx="4660080" cy="1009015"/>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Poppins"/>
                <a:ea typeface="Poppins"/>
                <a:cs typeface="Poppins"/>
                <a:sym typeface="Poppins"/>
              </a:rPr>
              <a:t>The student-centered approach of constructivism can increase intrinsic motivation and ownership of learning.</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Freeform 3"/>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4" name="Freeform 4"/>
          <p:cNvSpPr/>
          <p:nvPr/>
        </p:nvSpPr>
        <p:spPr>
          <a:xfrm>
            <a:off x="9666376"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sp>
        <p:nvSpPr>
          <p:cNvPr id="5" name="Freeform 5"/>
          <p:cNvSpPr/>
          <p:nvPr/>
        </p:nvSpPr>
        <p:spPr>
          <a:xfrm>
            <a:off x="5608726" y="2676524"/>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1186778" y="4267883"/>
            <a:ext cx="7799144" cy="4360276"/>
            <a:chOff x="0" y="0"/>
            <a:chExt cx="2054096" cy="1148385"/>
          </a:xfrm>
        </p:grpSpPr>
        <p:sp>
          <p:nvSpPr>
            <p:cNvPr id="7" name="Freeform 7"/>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47839D"/>
            </a:solidFill>
          </p:spPr>
          <p:txBody>
            <a:bodyPr/>
            <a:lstStyle/>
            <a:p>
              <a:endParaRPr lang="en-US"/>
            </a:p>
          </p:txBody>
        </p:sp>
        <p:sp>
          <p:nvSpPr>
            <p:cNvPr id="8" name="TextBox 8"/>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02078" y="4267883"/>
            <a:ext cx="7799144" cy="4360276"/>
            <a:chOff x="0" y="0"/>
            <a:chExt cx="2054096" cy="1148385"/>
          </a:xfrm>
        </p:grpSpPr>
        <p:sp>
          <p:nvSpPr>
            <p:cNvPr id="10" name="Freeform 10"/>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47839D"/>
            </a:solidFill>
          </p:spPr>
          <p:txBody>
            <a:bodyPr/>
            <a:lstStyle/>
            <a:p>
              <a:endParaRPr lang="en-US"/>
            </a:p>
          </p:txBody>
        </p:sp>
        <p:sp>
          <p:nvSpPr>
            <p:cNvPr id="11" name="TextBox 11"/>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402986" y="3834123"/>
            <a:ext cx="5366727" cy="946712"/>
            <a:chOff x="0" y="0"/>
            <a:chExt cx="1413459" cy="249340"/>
          </a:xfrm>
        </p:grpSpPr>
        <p:sp>
          <p:nvSpPr>
            <p:cNvPr id="13" name="Freeform 13"/>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E76F51"/>
            </a:solidFill>
          </p:spPr>
          <p:txBody>
            <a:bodyPr/>
            <a:lstStyle/>
            <a:p>
              <a:endParaRPr lang="en-US"/>
            </a:p>
          </p:txBody>
        </p:sp>
        <p:sp>
          <p:nvSpPr>
            <p:cNvPr id="14" name="TextBox 14"/>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518286" y="3794527"/>
            <a:ext cx="5366727" cy="946712"/>
            <a:chOff x="0" y="0"/>
            <a:chExt cx="1413459" cy="249340"/>
          </a:xfrm>
        </p:grpSpPr>
        <p:sp>
          <p:nvSpPr>
            <p:cNvPr id="16" name="Freeform 16"/>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E76F51"/>
            </a:solidFill>
          </p:spPr>
          <p:txBody>
            <a:bodyPr/>
            <a:lstStyle/>
            <a:p>
              <a:endParaRPr lang="en-US"/>
            </a:p>
          </p:txBody>
        </p:sp>
        <p:sp>
          <p:nvSpPr>
            <p:cNvPr id="17" name="TextBox 17"/>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3891048" y="1250670"/>
            <a:ext cx="10505903" cy="1573325"/>
            <a:chOff x="0" y="0"/>
            <a:chExt cx="2766987" cy="414374"/>
          </a:xfrm>
        </p:grpSpPr>
        <p:sp>
          <p:nvSpPr>
            <p:cNvPr id="19" name="Freeform 19"/>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47839D"/>
            </a:solidFill>
          </p:spPr>
          <p:txBody>
            <a:bodyPr/>
            <a:lstStyle/>
            <a:p>
              <a:endParaRPr lang="en-US"/>
            </a:p>
          </p:txBody>
        </p:sp>
        <p:sp>
          <p:nvSpPr>
            <p:cNvPr id="20" name="TextBox 20"/>
            <p:cNvSpPr txBox="1"/>
            <p:nvPr/>
          </p:nvSpPr>
          <p:spPr>
            <a:xfrm>
              <a:off x="0" y="-57150"/>
              <a:ext cx="2766987" cy="471524"/>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6605621" y="1608707"/>
            <a:ext cx="5786731" cy="771525"/>
          </a:xfrm>
          <a:prstGeom prst="rect">
            <a:avLst/>
          </a:prstGeom>
        </p:spPr>
        <p:txBody>
          <a:bodyPr lIns="0" tIns="0" rIns="0" bIns="0" rtlCol="0" anchor="t">
            <a:spAutoFit/>
          </a:bodyPr>
          <a:lstStyle/>
          <a:p>
            <a:pPr algn="ctr">
              <a:lnSpc>
                <a:spcPts val="6299"/>
              </a:lnSpc>
            </a:pPr>
            <a:r>
              <a:rPr lang="en-US" sz="4500" b="1">
                <a:solidFill>
                  <a:srgbClr val="000000"/>
                </a:solidFill>
                <a:latin typeface="League Spartan"/>
                <a:ea typeface="League Spartan"/>
                <a:cs typeface="League Spartan"/>
                <a:sym typeface="League Spartan"/>
              </a:rPr>
              <a:t>TWO CHALLENGES</a:t>
            </a:r>
          </a:p>
        </p:txBody>
      </p:sp>
      <p:sp>
        <p:nvSpPr>
          <p:cNvPr id="22" name="TextBox 22"/>
          <p:cNvSpPr txBox="1"/>
          <p:nvPr/>
        </p:nvSpPr>
        <p:spPr>
          <a:xfrm>
            <a:off x="2923427" y="3905249"/>
            <a:ext cx="4325846" cy="625476"/>
          </a:xfrm>
          <a:prstGeom prst="rect">
            <a:avLst/>
          </a:prstGeom>
        </p:spPr>
        <p:txBody>
          <a:bodyPr lIns="0" tIns="0" rIns="0" bIns="0" rtlCol="0" anchor="t">
            <a:spAutoFit/>
          </a:bodyPr>
          <a:lstStyle/>
          <a:p>
            <a:pPr algn="ctr">
              <a:lnSpc>
                <a:spcPts val="4899"/>
              </a:lnSpc>
              <a:spcBef>
                <a:spcPct val="0"/>
              </a:spcBef>
            </a:pPr>
            <a:r>
              <a:rPr lang="en-US" sz="3499" b="1">
                <a:solidFill>
                  <a:srgbClr val="FFFFFF"/>
                </a:solidFill>
                <a:latin typeface="Poppins Bold"/>
                <a:ea typeface="Poppins Bold"/>
                <a:cs typeface="Poppins Bold"/>
                <a:sym typeface="Poppins Bold"/>
              </a:rPr>
              <a:t>TIME-SENSITIVE</a:t>
            </a:r>
          </a:p>
        </p:txBody>
      </p:sp>
      <p:sp>
        <p:nvSpPr>
          <p:cNvPr id="23" name="TextBox 23"/>
          <p:cNvSpPr txBox="1"/>
          <p:nvPr/>
        </p:nvSpPr>
        <p:spPr>
          <a:xfrm>
            <a:off x="10581667" y="3907520"/>
            <a:ext cx="5303347" cy="625476"/>
          </a:xfrm>
          <a:prstGeom prst="rect">
            <a:avLst/>
          </a:prstGeom>
        </p:spPr>
        <p:txBody>
          <a:bodyPr lIns="0" tIns="0" rIns="0" bIns="0" rtlCol="0" anchor="t">
            <a:spAutoFit/>
          </a:bodyPr>
          <a:lstStyle/>
          <a:p>
            <a:pPr algn="ctr">
              <a:lnSpc>
                <a:spcPts val="4899"/>
              </a:lnSpc>
              <a:spcBef>
                <a:spcPct val="0"/>
              </a:spcBef>
            </a:pPr>
            <a:r>
              <a:rPr lang="en-US" sz="3499" b="1">
                <a:solidFill>
                  <a:srgbClr val="FFFFFF"/>
                </a:solidFill>
                <a:latin typeface="Poppins Bold"/>
                <a:ea typeface="Poppins Bold"/>
                <a:cs typeface="Poppins Bold"/>
                <a:sym typeface="Poppins Bold"/>
              </a:rPr>
              <a:t>CULTURAL BARRIERS</a:t>
            </a:r>
          </a:p>
        </p:txBody>
      </p:sp>
      <p:sp>
        <p:nvSpPr>
          <p:cNvPr id="24" name="TextBox 24"/>
          <p:cNvSpPr txBox="1"/>
          <p:nvPr/>
        </p:nvSpPr>
        <p:spPr>
          <a:xfrm>
            <a:off x="1448441" y="5108171"/>
            <a:ext cx="7275819" cy="2799080"/>
          </a:xfrm>
          <a:prstGeom prst="rect">
            <a:avLst/>
          </a:prstGeom>
        </p:spPr>
        <p:txBody>
          <a:bodyPr lIns="0" tIns="0" rIns="0" bIns="0" rtlCol="0" anchor="t">
            <a:spAutoFit/>
          </a:bodyPr>
          <a:lstStyle/>
          <a:p>
            <a:pPr algn="ctr">
              <a:lnSpc>
                <a:spcPts val="3219"/>
              </a:lnSpc>
            </a:pPr>
            <a:r>
              <a:rPr lang="en-US" sz="2299">
                <a:solidFill>
                  <a:srgbClr val="000000"/>
                </a:solidFill>
                <a:latin typeface="Poppins"/>
                <a:ea typeface="Poppins"/>
                <a:cs typeface="Poppins"/>
                <a:sym typeface="Poppins"/>
              </a:rPr>
              <a:t>Designing and implementing constructivist learning environments often requires different time management skills and preparation from instructors. The time needed to grade and respond to PBL/IBL/Reflection Journaling could also become unrealistic with courses that had high enrollment.</a:t>
            </a:r>
          </a:p>
        </p:txBody>
      </p:sp>
      <p:sp>
        <p:nvSpPr>
          <p:cNvPr id="25" name="TextBox 25"/>
          <p:cNvSpPr txBox="1"/>
          <p:nvPr/>
        </p:nvSpPr>
        <p:spPr>
          <a:xfrm>
            <a:off x="9563741" y="5108171"/>
            <a:ext cx="7275819" cy="2799080"/>
          </a:xfrm>
          <a:prstGeom prst="rect">
            <a:avLst/>
          </a:prstGeom>
        </p:spPr>
        <p:txBody>
          <a:bodyPr lIns="0" tIns="0" rIns="0" bIns="0" rtlCol="0" anchor="t">
            <a:spAutoFit/>
          </a:bodyPr>
          <a:lstStyle/>
          <a:p>
            <a:pPr algn="ctr">
              <a:lnSpc>
                <a:spcPts val="3219"/>
              </a:lnSpc>
            </a:pPr>
            <a:r>
              <a:rPr lang="en-US" sz="2299">
                <a:solidFill>
                  <a:srgbClr val="000000"/>
                </a:solidFill>
                <a:latin typeface="Poppins"/>
                <a:ea typeface="Poppins"/>
                <a:cs typeface="Poppins"/>
                <a:sym typeface="Poppins"/>
              </a:rPr>
              <a:t> In some contexts, there may be resistance to shifting from traditional teacher-centered approaches to more student-directed learning. Schools that promote a constructivist approach as a part of the curriculum, will need to devote time and resources to professional development, materials, supplies, and grading.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1368</Words>
  <Application>Microsoft Office PowerPoint</Application>
  <PresentationFormat>Custom</PresentationFormat>
  <Paragraphs>173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League Spartan</vt:lpstr>
      <vt:lpstr>Calibri</vt:lpstr>
      <vt:lpstr>Poppins</vt:lpstr>
      <vt:lpstr>Poppins Bold</vt:lpstr>
      <vt:lpstr>Arial</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Sept 1 Learning Theories - Higher Ed</dc:title>
  <dc:creator>Amy Greenwood</dc:creator>
  <cp:lastModifiedBy>Greenwood, Amy</cp:lastModifiedBy>
  <cp:revision>2</cp:revision>
  <dcterms:created xsi:type="dcterms:W3CDTF">2006-08-16T00:00:00Z</dcterms:created>
  <dcterms:modified xsi:type="dcterms:W3CDTF">2025-10-28T22:57:06Z</dcterms:modified>
  <dc:identifier>DAGPi7AZwlE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6E55051F-47BC-40F7-A554-D3BDAF736CA1</vt:lpwstr>
  </property>
  <property fmtid="{D5CDD505-2E9C-101B-9397-08002B2CF9AE}" pid="3" name="ArticulatePath">
    <vt:lpwstr>https://mavsuta-my.sharepoint.com/personal/axg3514_mavs_uta_edu/Documents/Desktop/UTA ILDT/2024 Sept 1 Learning Theories - Higher Ed</vt:lpwstr>
  </property>
</Properties>
</file>